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14.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theme/themeOverride4.xml" ContentType="application/vnd.openxmlformats-officedocument.themeOverride+xml"/>
  <Override PartName="/ppt/notesSlides/notesSlide15.xml" ContentType="application/vnd.openxmlformats-officedocument.presentationml.notesSlide+xml"/>
  <Override PartName="/ppt/theme/themeOverride5.xml" ContentType="application/vnd.openxmlformats-officedocument.themeOverride+xml"/>
  <Override PartName="/ppt/notesSlides/notesSlide16.xml" ContentType="application/vnd.openxmlformats-officedocument.presentationml.notesSlide+xml"/>
  <Override PartName="/ppt/theme/themeOverride6.xml" ContentType="application/vnd.openxmlformats-officedocument.themeOverride+xml"/>
  <Override PartName="/ppt/notesSlides/notesSlide17.xml" ContentType="application/vnd.openxmlformats-officedocument.presentationml.notesSlide+xml"/>
  <Override PartName="/ppt/theme/themeOverride7.xml" ContentType="application/vnd.openxmlformats-officedocument.themeOverride+xml"/>
  <Override PartName="/ppt/notesSlides/notesSlide18.xml" ContentType="application/vnd.openxmlformats-officedocument.presentationml.notesSlide+xml"/>
  <Override PartName="/ppt/theme/themeOverride8.xml" ContentType="application/vnd.openxmlformats-officedocument.themeOverride+xml"/>
  <Override PartName="/ppt/notesSlides/notesSlide19.xml" ContentType="application/vnd.openxmlformats-officedocument.presentationml.notesSlide+xml"/>
  <Override PartName="/ppt/theme/themeOverride9.xml" ContentType="application/vnd.openxmlformats-officedocument.themeOverride+xml"/>
  <Override PartName="/ppt/notesSlides/notesSlide20.xml" ContentType="application/vnd.openxmlformats-officedocument.presentationml.notesSlide+xml"/>
  <Override PartName="/ppt/theme/themeOverride10.xml" ContentType="application/vnd.openxmlformats-officedocument.themeOverride+xml"/>
  <Override PartName="/ppt/notesSlides/notesSlide21.xml" ContentType="application/vnd.openxmlformats-officedocument.presentationml.notesSlide+xml"/>
  <Override PartName="/ppt/theme/themeOverride11.xml" ContentType="application/vnd.openxmlformats-officedocument.themeOverride+xml"/>
  <Override PartName="/ppt/notesSlides/notesSlide22.xml" ContentType="application/vnd.openxmlformats-officedocument.presentationml.notesSlide+xml"/>
  <Override PartName="/ppt/theme/themeOverride12.xml" ContentType="application/vnd.openxmlformats-officedocument.themeOverride+xml"/>
  <Override PartName="/ppt/notesSlides/notesSlide23.xml" ContentType="application/vnd.openxmlformats-officedocument.presentationml.notesSlide+xml"/>
  <Override PartName="/ppt/theme/themeOverride13.xml" ContentType="application/vnd.openxmlformats-officedocument.themeOverr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4.xml" ContentType="application/vnd.openxmlformats-officedocument.drawingml.chart+xml"/>
  <Override PartName="/ppt/theme/themeOverride14.xml" ContentType="application/vnd.openxmlformats-officedocument.themeOverr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5.xml" ContentType="application/vnd.openxmlformats-officedocument.drawingml.chart+xml"/>
  <Override PartName="/ppt/theme/themeOverride15.xml" ContentType="application/vnd.openxmlformats-officedocument.themeOverride+xml"/>
  <Override PartName="/ppt/charts/chart6.xml" ContentType="application/vnd.openxmlformats-officedocument.drawingml.chart+xml"/>
  <Override PartName="/ppt/theme/themeOverride16.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notesMasterIdLst>
    <p:notesMasterId r:id="rId36"/>
  </p:notesMasterIdLst>
  <p:handoutMasterIdLst>
    <p:handoutMasterId r:id="rId37"/>
  </p:handoutMasterIdLst>
  <p:sldIdLst>
    <p:sldId id="522" r:id="rId5"/>
    <p:sldId id="471" r:id="rId6"/>
    <p:sldId id="473" r:id="rId7"/>
    <p:sldId id="496" r:id="rId8"/>
    <p:sldId id="525" r:id="rId9"/>
    <p:sldId id="497" r:id="rId10"/>
    <p:sldId id="526" r:id="rId11"/>
    <p:sldId id="498" r:id="rId12"/>
    <p:sldId id="500" r:id="rId13"/>
    <p:sldId id="527" r:id="rId14"/>
    <p:sldId id="499" r:id="rId15"/>
    <p:sldId id="501" r:id="rId16"/>
    <p:sldId id="502" r:id="rId17"/>
    <p:sldId id="503" r:id="rId18"/>
    <p:sldId id="504" r:id="rId19"/>
    <p:sldId id="509" r:id="rId20"/>
    <p:sldId id="508" r:id="rId21"/>
    <p:sldId id="507" r:id="rId22"/>
    <p:sldId id="528" r:id="rId23"/>
    <p:sldId id="510" r:id="rId24"/>
    <p:sldId id="529" r:id="rId25"/>
    <p:sldId id="511" r:id="rId26"/>
    <p:sldId id="512" r:id="rId27"/>
    <p:sldId id="513" r:id="rId28"/>
    <p:sldId id="514" r:id="rId29"/>
    <p:sldId id="523" r:id="rId30"/>
    <p:sldId id="516" r:id="rId31"/>
    <p:sldId id="517" r:id="rId32"/>
    <p:sldId id="518" r:id="rId33"/>
    <p:sldId id="519" r:id="rId34"/>
    <p:sldId id="520" r:id="rId35"/>
  </p:sldIdLst>
  <p:sldSz cx="9144000" cy="5143500" type="screen16x9"/>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 uri="{2D200454-40CA-4A62-9FC3-DE9A4176ACB9}">
      <p15:notesGuideLst xmlns:p15="http://schemas.microsoft.com/office/powerpoint/2012/main" xmlns="">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esearch3" initials="R" lastIdx="8" clrIdx="0"/>
  <p:cmAuthor id="1" name="Wolter" initials="W" lastIdx="10" clrIdx="1"/>
  <p:cmAuthor id="2" name="Pierre Larouche" initials="" lastIdx="2" clrIdx="2"/>
</p:cmAuthorLst>
</file>

<file path=ppt/presProps.xml><?xml version="1.0" encoding="utf-8"?>
<p:presentationPr xmlns:a="http://schemas.openxmlformats.org/drawingml/2006/main" xmlns:r="http://schemas.openxmlformats.org/officeDocument/2006/relationships" xmlns:p="http://schemas.openxmlformats.org/presentationml/2006/main">
  <p:prnPr clrMode="bw"/>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3283"/>
    <a:srgbClr val="54AED4"/>
    <a:srgbClr val="E9F3F7"/>
    <a:srgbClr val="FFFEE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43" autoAdjust="0"/>
    <p:restoredTop sz="98046" autoAdjust="0"/>
  </p:normalViewPr>
  <p:slideViewPr>
    <p:cSldViewPr snapToGrid="0" snapToObjects="1">
      <p:cViewPr>
        <p:scale>
          <a:sx n="80" d="100"/>
          <a:sy n="80" d="100"/>
        </p:scale>
        <p:origin x="-1110" y="-360"/>
      </p:cViewPr>
      <p:guideLst>
        <p:guide orient="horz" pos="162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snapToGrid="0" snapToObjects="1">
      <p:cViewPr>
        <p:scale>
          <a:sx n="47" d="100"/>
          <a:sy n="47" d="100"/>
        </p:scale>
        <p:origin x="-1420" y="-48"/>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Chris\Documents\rail%20pass%20km.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D:\users\hlink\Raiul_FRanchising\Data\indicators_rai_passenger.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D:\users\hlink\Raiul_FRanchising\Data\indicators_rai_passenger.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D:\CSAM\Chios\BULGARIE\CERRE\rail%20passenger%20traffic%20France.xlsx" TargetMode="External"/><Relationship Id="rId1" Type="http://schemas.openxmlformats.org/officeDocument/2006/relationships/themeOverride" Target="../theme/themeOverride14.xml"/></Relationships>
</file>

<file path=ppt/charts/_rels/chart5.xml.rels><?xml version="1.0" encoding="UTF-8" standalone="yes"?>
<Relationships xmlns="http://schemas.openxmlformats.org/package/2006/relationships"><Relationship Id="rId2" Type="http://schemas.openxmlformats.org/officeDocument/2006/relationships/oleObject" Target="file:///D:\CSAM\Chios\BULGARIE\CERRE\rail%20passenger%20traffic%20France.xlsx" TargetMode="External"/><Relationship Id="rId1" Type="http://schemas.openxmlformats.org/officeDocument/2006/relationships/themeOverride" Target="../theme/themeOverride15.xml"/></Relationships>
</file>

<file path=ppt/charts/_rels/chart6.xml.rels><?xml version="1.0" encoding="UTF-8" standalone="yes"?>
<Relationships xmlns="http://schemas.openxmlformats.org/package/2006/relationships"><Relationship Id="rId2" Type="http://schemas.openxmlformats.org/officeDocument/2006/relationships/oleObject" Target="file:///C:\Users\christian\Desktop\Suisse\Doc\Suisse_Fichier_Principal.xls" TargetMode="External"/><Relationship Id="rId1" Type="http://schemas.openxmlformats.org/officeDocument/2006/relationships/themeOverride" Target="../theme/themeOverride1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B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marL="0" indent="0" algn="just" defTabSz="457200" rtl="0" eaLnBrk="1" latinLnBrk="0" hangingPunct="1">
              <a:spcBef>
                <a:spcPct val="20000"/>
              </a:spcBef>
              <a:buFont typeface="Arial"/>
              <a:buNone/>
              <a:defRPr lang="ja-JP"/>
            </a:pPr>
            <a:r>
              <a:rPr lang="en-US" sz="1800" kern="1200" dirty="0" smtClean="0">
                <a:solidFill>
                  <a:srgbClr val="1A3283"/>
                </a:solidFill>
                <a:latin typeface="+mn-lt"/>
                <a:ea typeface="Helvetica" charset="0"/>
                <a:cs typeface="Helvetica" charset="0"/>
              </a:rPr>
              <a:t>billion passenger </a:t>
            </a:r>
            <a:r>
              <a:rPr lang="en-US" sz="1800" kern="1200" dirty="0">
                <a:solidFill>
                  <a:srgbClr val="1A3283"/>
                </a:solidFill>
                <a:latin typeface="+mn-lt"/>
                <a:ea typeface="Helvetica" charset="0"/>
                <a:cs typeface="Helvetica" charset="0"/>
              </a:rPr>
              <a:t>km</a:t>
            </a:r>
          </a:p>
        </c:rich>
      </c:tx>
      <c:layout>
        <c:manualLayout>
          <c:xMode val="edge"/>
          <c:yMode val="edge"/>
          <c:x val="0.34133900153117752"/>
          <c:y val="0"/>
        </c:manualLayout>
      </c:layout>
      <c:overlay val="0"/>
    </c:title>
    <c:autoTitleDeleted val="0"/>
    <c:plotArea>
      <c:layout/>
      <c:lineChart>
        <c:grouping val="stacked"/>
        <c:varyColors val="0"/>
        <c:ser>
          <c:idx val="0"/>
          <c:order val="0"/>
          <c:tx>
            <c:strRef>
              <c:f>'[rail pass km.xlsx]Sheet1'!$F$5</c:f>
              <c:strCache>
                <c:ptCount val="1"/>
                <c:pt idx="0">
                  <c:v>b pass km</c:v>
                </c:pt>
              </c:strCache>
            </c:strRef>
          </c:tx>
          <c:marker>
            <c:symbol val="none"/>
          </c:marker>
          <c:cat>
            <c:numRef>
              <c:f>'[rail pass km.xlsx]Sheet1'!$E$6:$E$24</c:f>
              <c:numCache>
                <c:formatCode>General</c:formatCode>
                <c:ptCount val="19"/>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numCache>
            </c:numRef>
          </c:cat>
          <c:val>
            <c:numRef>
              <c:f>'[rail pass km.xlsx]Sheet1'!$F$6:$F$24</c:f>
              <c:numCache>
                <c:formatCode>General</c:formatCode>
                <c:ptCount val="19"/>
                <c:pt idx="0">
                  <c:v>31.6</c:v>
                </c:pt>
                <c:pt idx="1">
                  <c:v>34.1</c:v>
                </c:pt>
                <c:pt idx="2">
                  <c:v>35.800000000000004</c:v>
                </c:pt>
                <c:pt idx="3">
                  <c:v>37.9</c:v>
                </c:pt>
                <c:pt idx="4">
                  <c:v>39</c:v>
                </c:pt>
                <c:pt idx="5">
                  <c:v>38.6</c:v>
                </c:pt>
                <c:pt idx="6">
                  <c:v>39.300000000000004</c:v>
                </c:pt>
                <c:pt idx="7">
                  <c:v>40.4</c:v>
                </c:pt>
                <c:pt idx="8">
                  <c:v>41.7</c:v>
                </c:pt>
                <c:pt idx="9">
                  <c:v>42.7</c:v>
                </c:pt>
                <c:pt idx="10">
                  <c:v>45.2</c:v>
                </c:pt>
                <c:pt idx="11">
                  <c:v>48.3</c:v>
                </c:pt>
                <c:pt idx="12">
                  <c:v>50.6</c:v>
                </c:pt>
                <c:pt idx="13">
                  <c:v>50.4</c:v>
                </c:pt>
                <c:pt idx="14">
                  <c:v>53.3</c:v>
                </c:pt>
                <c:pt idx="15">
                  <c:v>55.9</c:v>
                </c:pt>
                <c:pt idx="16">
                  <c:v>58.1</c:v>
                </c:pt>
                <c:pt idx="17">
                  <c:v>59.1</c:v>
                </c:pt>
                <c:pt idx="18">
                  <c:v>61.8</c:v>
                </c:pt>
              </c:numCache>
            </c:numRef>
          </c:val>
          <c:smooth val="0"/>
        </c:ser>
        <c:dLbls>
          <c:showLegendKey val="0"/>
          <c:showVal val="0"/>
          <c:showCatName val="0"/>
          <c:showSerName val="0"/>
          <c:showPercent val="0"/>
          <c:showBubbleSize val="0"/>
        </c:dLbls>
        <c:marker val="1"/>
        <c:smooth val="0"/>
        <c:axId val="82174464"/>
        <c:axId val="82228288"/>
      </c:lineChart>
      <c:catAx>
        <c:axId val="82174464"/>
        <c:scaling>
          <c:orientation val="minMax"/>
        </c:scaling>
        <c:delete val="0"/>
        <c:axPos val="b"/>
        <c:numFmt formatCode="General" sourceLinked="1"/>
        <c:majorTickMark val="out"/>
        <c:minorTickMark val="none"/>
        <c:tickLblPos val="nextTo"/>
        <c:txPr>
          <a:bodyPr/>
          <a:lstStyle/>
          <a:p>
            <a:pPr>
              <a:defRPr lang="ja-JP"/>
            </a:pPr>
            <a:endParaRPr lang="fr-FR"/>
          </a:p>
        </c:txPr>
        <c:crossAx val="82228288"/>
        <c:crosses val="autoZero"/>
        <c:auto val="1"/>
        <c:lblAlgn val="ctr"/>
        <c:lblOffset val="100"/>
        <c:noMultiLvlLbl val="0"/>
      </c:catAx>
      <c:valAx>
        <c:axId val="82228288"/>
        <c:scaling>
          <c:orientation val="minMax"/>
        </c:scaling>
        <c:delete val="0"/>
        <c:axPos val="l"/>
        <c:majorGridlines/>
        <c:numFmt formatCode="General" sourceLinked="1"/>
        <c:majorTickMark val="out"/>
        <c:minorTickMark val="none"/>
        <c:tickLblPos val="nextTo"/>
        <c:txPr>
          <a:bodyPr/>
          <a:lstStyle/>
          <a:p>
            <a:pPr>
              <a:defRPr lang="ja-JP"/>
            </a:pPr>
            <a:endParaRPr lang="fr-FR"/>
          </a:p>
        </c:txPr>
        <c:crossAx val="82174464"/>
        <c:crosses val="autoZero"/>
        <c:crossBetween val="between"/>
      </c:valAx>
    </c:plotArea>
    <c:legend>
      <c:legendPos val="r"/>
      <c:layout/>
      <c:overlay val="0"/>
      <c:txPr>
        <a:bodyPr/>
        <a:lstStyle/>
        <a:p>
          <a:pPr>
            <a:defRPr lang="ja-JP"/>
          </a:pPr>
          <a:endParaRPr lang="fr-FR"/>
        </a:p>
      </c:txPr>
    </c:legend>
    <c:plotVisOnly val="1"/>
    <c:dispBlanksAs val="zero"/>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B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1"/>
          <c:order val="0"/>
          <c:tx>
            <c:strRef>
              <c:f>Graphiken!$B$28</c:f>
              <c:strCache>
                <c:ptCount val="1"/>
                <c:pt idx="0">
                  <c:v>regional rail</c:v>
                </c:pt>
              </c:strCache>
            </c:strRef>
          </c:tx>
          <c:marker>
            <c:symbol val="none"/>
          </c:marker>
          <c:cat>
            <c:numRef>
              <c:f>Graphiken!$A$29:$A$47</c:f>
              <c:numCache>
                <c:formatCode>General</c:formatCode>
                <c:ptCount val="19"/>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numCache>
            </c:numRef>
          </c:cat>
          <c:val>
            <c:numRef>
              <c:f>Graphiken!$B$29:$B$47</c:f>
              <c:numCache>
                <c:formatCode>0.0</c:formatCode>
                <c:ptCount val="19"/>
                <c:pt idx="0">
                  <c:v>36.1</c:v>
                </c:pt>
                <c:pt idx="1">
                  <c:v>37.200000000000003</c:v>
                </c:pt>
                <c:pt idx="2">
                  <c:v>38.1</c:v>
                </c:pt>
                <c:pt idx="3">
                  <c:v>38.9</c:v>
                </c:pt>
                <c:pt idx="4">
                  <c:v>39.200000000000003</c:v>
                </c:pt>
                <c:pt idx="5">
                  <c:v>40.4</c:v>
                </c:pt>
                <c:pt idx="6">
                  <c:v>38.200000000000003</c:v>
                </c:pt>
                <c:pt idx="7">
                  <c:v>39.700000000000003</c:v>
                </c:pt>
                <c:pt idx="8">
                  <c:v>40.5</c:v>
                </c:pt>
                <c:pt idx="9">
                  <c:v>43.1</c:v>
                </c:pt>
                <c:pt idx="10">
                  <c:v>44.5</c:v>
                </c:pt>
                <c:pt idx="11">
                  <c:v>44.9</c:v>
                </c:pt>
                <c:pt idx="12">
                  <c:v>47</c:v>
                </c:pt>
                <c:pt idx="13">
                  <c:v>47.4</c:v>
                </c:pt>
                <c:pt idx="14">
                  <c:v>47.9</c:v>
                </c:pt>
                <c:pt idx="15">
                  <c:v>49.9</c:v>
                </c:pt>
                <c:pt idx="16">
                  <c:v>51.4</c:v>
                </c:pt>
                <c:pt idx="17">
                  <c:v>52.8</c:v>
                </c:pt>
                <c:pt idx="18">
                  <c:v>53.4</c:v>
                </c:pt>
              </c:numCache>
            </c:numRef>
          </c:val>
          <c:smooth val="0"/>
        </c:ser>
        <c:ser>
          <c:idx val="2"/>
          <c:order val="1"/>
          <c:tx>
            <c:strRef>
              <c:f>Graphiken!$C$28</c:f>
              <c:strCache>
                <c:ptCount val="1"/>
                <c:pt idx="0">
                  <c:v>long-distance rail</c:v>
                </c:pt>
              </c:strCache>
            </c:strRef>
          </c:tx>
          <c:marker>
            <c:symbol val="none"/>
          </c:marker>
          <c:cat>
            <c:numRef>
              <c:f>Graphiken!$A$29:$A$47</c:f>
              <c:numCache>
                <c:formatCode>General</c:formatCode>
                <c:ptCount val="19"/>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numCache>
            </c:numRef>
          </c:cat>
          <c:val>
            <c:numRef>
              <c:f>Graphiken!$C$29:$C$47</c:f>
              <c:numCache>
                <c:formatCode>General</c:formatCode>
                <c:ptCount val="19"/>
                <c:pt idx="0">
                  <c:v>35.6</c:v>
                </c:pt>
                <c:pt idx="1">
                  <c:v>35.200000000000003</c:v>
                </c:pt>
                <c:pt idx="2">
                  <c:v>34.6</c:v>
                </c:pt>
                <c:pt idx="3">
                  <c:v>34.9</c:v>
                </c:pt>
                <c:pt idx="4">
                  <c:v>36.200000000000003</c:v>
                </c:pt>
                <c:pt idx="5">
                  <c:v>35.300000000000004</c:v>
                </c:pt>
                <c:pt idx="6">
                  <c:v>32.700000000000003</c:v>
                </c:pt>
                <c:pt idx="7">
                  <c:v>31.6</c:v>
                </c:pt>
                <c:pt idx="8">
                  <c:v>32.4</c:v>
                </c:pt>
                <c:pt idx="9">
                  <c:v>33.700000000000003</c:v>
                </c:pt>
                <c:pt idx="10">
                  <c:v>34.5</c:v>
                </c:pt>
                <c:pt idx="11">
                  <c:v>34.200000000000003</c:v>
                </c:pt>
                <c:pt idx="12">
                  <c:v>35.6</c:v>
                </c:pt>
                <c:pt idx="13">
                  <c:v>34.800000000000004</c:v>
                </c:pt>
                <c:pt idx="14">
                  <c:v>36.1</c:v>
                </c:pt>
                <c:pt idx="15" formatCode="0.0">
                  <c:v>35.5</c:v>
                </c:pt>
                <c:pt idx="16" formatCode="0.0">
                  <c:v>37.300000000000004</c:v>
                </c:pt>
                <c:pt idx="17" formatCode="0.0">
                  <c:v>36.800000000000004</c:v>
                </c:pt>
                <c:pt idx="18" formatCode="0.0">
                  <c:v>36.1</c:v>
                </c:pt>
              </c:numCache>
            </c:numRef>
          </c:val>
          <c:smooth val="0"/>
        </c:ser>
        <c:dLbls>
          <c:showLegendKey val="0"/>
          <c:showVal val="0"/>
          <c:showCatName val="0"/>
          <c:showSerName val="0"/>
          <c:showPercent val="0"/>
          <c:showBubbleSize val="0"/>
        </c:dLbls>
        <c:marker val="1"/>
        <c:smooth val="0"/>
        <c:axId val="104291840"/>
        <c:axId val="82230016"/>
      </c:lineChart>
      <c:catAx>
        <c:axId val="104291840"/>
        <c:scaling>
          <c:orientation val="minMax"/>
        </c:scaling>
        <c:delete val="0"/>
        <c:axPos val="b"/>
        <c:numFmt formatCode="General" sourceLinked="1"/>
        <c:majorTickMark val="out"/>
        <c:minorTickMark val="none"/>
        <c:tickLblPos val="nextTo"/>
        <c:crossAx val="82230016"/>
        <c:crosses val="autoZero"/>
        <c:auto val="1"/>
        <c:lblAlgn val="ctr"/>
        <c:lblOffset val="100"/>
        <c:noMultiLvlLbl val="0"/>
      </c:catAx>
      <c:valAx>
        <c:axId val="82230016"/>
        <c:scaling>
          <c:orientation val="minMax"/>
          <c:min val="30"/>
        </c:scaling>
        <c:delete val="0"/>
        <c:axPos val="l"/>
        <c:majorGridlines/>
        <c:numFmt formatCode="0.0" sourceLinked="1"/>
        <c:majorTickMark val="out"/>
        <c:minorTickMark val="none"/>
        <c:tickLblPos val="nextTo"/>
        <c:crossAx val="104291840"/>
        <c:crosses val="autoZero"/>
        <c:crossBetween val="between"/>
      </c:valAx>
    </c:plotArea>
    <c:legend>
      <c:legendPos val="b"/>
      <c:legendEntry>
        <c:idx val="1"/>
        <c:delete val="1"/>
      </c:legendEntry>
      <c:layout/>
      <c:overlay val="0"/>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B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1"/>
          <c:order val="0"/>
          <c:tx>
            <c:strRef>
              <c:f>Graphiken!$D$51</c:f>
              <c:strCache>
                <c:ptCount val="1"/>
                <c:pt idx="0">
                  <c:v>per train-km</c:v>
                </c:pt>
              </c:strCache>
            </c:strRef>
          </c:tx>
          <c:invertIfNegative val="0"/>
          <c:cat>
            <c:strRef>
              <c:f>Graphiken!$C$51:$C$70</c:f>
              <c:strCache>
                <c:ptCount val="20"/>
                <c:pt idx="0">
                  <c:v>year</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strCache>
            </c:strRef>
          </c:cat>
          <c:val>
            <c:numRef>
              <c:f>Graphiken!$D$52:$D$70</c:f>
              <c:numCache>
                <c:formatCode>0.0</c:formatCode>
                <c:ptCount val="19"/>
                <c:pt idx="0">
                  <c:v>12.315741417269876</c:v>
                </c:pt>
                <c:pt idx="1">
                  <c:v>15.38241161351387</c:v>
                </c:pt>
                <c:pt idx="2">
                  <c:v>15.163142823499173</c:v>
                </c:pt>
                <c:pt idx="3">
                  <c:v>14.31961884281367</c:v>
                </c:pt>
                <c:pt idx="4">
                  <c:v>14.771110331636848</c:v>
                </c:pt>
                <c:pt idx="5">
                  <c:v>15.028345395359903</c:v>
                </c:pt>
                <c:pt idx="6">
                  <c:v>14.711881471708923</c:v>
                </c:pt>
                <c:pt idx="7">
                  <c:v>14.184291806708384</c:v>
                </c:pt>
                <c:pt idx="8">
                  <c:v>13.597089858404086</c:v>
                </c:pt>
                <c:pt idx="9">
                  <c:v>13.276559441773728</c:v>
                </c:pt>
                <c:pt idx="10">
                  <c:v>12.854692788631684</c:v>
                </c:pt>
                <c:pt idx="11">
                  <c:v>11.66724887338655</c:v>
                </c:pt>
                <c:pt idx="12">
                  <c:v>11.213403880070498</c:v>
                </c:pt>
                <c:pt idx="13">
                  <c:v>10.969955219386291</c:v>
                </c:pt>
                <c:pt idx="14">
                  <c:v>10.824371069182391</c:v>
                </c:pt>
                <c:pt idx="15">
                  <c:v>10.825934526954157</c:v>
                </c:pt>
                <c:pt idx="16">
                  <c:v>10.526441070318103</c:v>
                </c:pt>
                <c:pt idx="17">
                  <c:v>10.372440122954854</c:v>
                </c:pt>
                <c:pt idx="18">
                  <c:v>10.165127086719226</c:v>
                </c:pt>
              </c:numCache>
            </c:numRef>
          </c:val>
        </c:ser>
        <c:dLbls>
          <c:showLegendKey val="0"/>
          <c:showVal val="0"/>
          <c:showCatName val="0"/>
          <c:showSerName val="0"/>
          <c:showPercent val="0"/>
          <c:showBubbleSize val="0"/>
        </c:dLbls>
        <c:gapWidth val="150"/>
        <c:axId val="129802240"/>
        <c:axId val="82191488"/>
      </c:barChart>
      <c:catAx>
        <c:axId val="129802240"/>
        <c:scaling>
          <c:orientation val="minMax"/>
        </c:scaling>
        <c:delete val="0"/>
        <c:axPos val="b"/>
        <c:majorTickMark val="out"/>
        <c:minorTickMark val="none"/>
        <c:tickLblPos val="nextTo"/>
        <c:txPr>
          <a:bodyPr/>
          <a:lstStyle/>
          <a:p>
            <a:pPr>
              <a:defRPr lang="ja-JP"/>
            </a:pPr>
            <a:endParaRPr lang="fr-FR"/>
          </a:p>
        </c:txPr>
        <c:crossAx val="82191488"/>
        <c:crosses val="autoZero"/>
        <c:auto val="1"/>
        <c:lblAlgn val="ctr"/>
        <c:lblOffset val="100"/>
        <c:noMultiLvlLbl val="0"/>
      </c:catAx>
      <c:valAx>
        <c:axId val="82191488"/>
        <c:scaling>
          <c:orientation val="minMax"/>
        </c:scaling>
        <c:delete val="0"/>
        <c:axPos val="l"/>
        <c:majorGridlines/>
        <c:numFmt formatCode="0.0" sourceLinked="1"/>
        <c:majorTickMark val="out"/>
        <c:minorTickMark val="none"/>
        <c:tickLblPos val="nextTo"/>
        <c:txPr>
          <a:bodyPr/>
          <a:lstStyle/>
          <a:p>
            <a:pPr>
              <a:defRPr lang="ja-JP"/>
            </a:pPr>
            <a:endParaRPr lang="fr-FR"/>
          </a:p>
        </c:txPr>
        <c:crossAx val="129802240"/>
        <c:crosses val="autoZero"/>
        <c:crossBetween val="between"/>
      </c:valAx>
    </c:plotArea>
    <c:legend>
      <c:legendPos val="b"/>
      <c:layout/>
      <c:overlay val="0"/>
      <c:txPr>
        <a:bodyPr/>
        <a:lstStyle/>
        <a:p>
          <a:pPr>
            <a:defRPr lang="ja-JP"/>
          </a:pPr>
          <a:endParaRPr lang="fr-FR"/>
        </a:p>
      </c:txPr>
    </c:legend>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B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GB" sz="2000" noProof="0" dirty="0" smtClean="0">
                <a:solidFill>
                  <a:srgbClr val="1A3283"/>
                </a:solidFill>
                <a:latin typeface="Calibri" panose="020F0502020204030204" pitchFamily="34" charset="0"/>
              </a:rPr>
              <a:t>High</a:t>
            </a:r>
            <a:r>
              <a:rPr lang="en-GB" sz="2000" baseline="0" noProof="0" dirty="0" smtClean="0">
                <a:solidFill>
                  <a:srgbClr val="1A3283"/>
                </a:solidFill>
                <a:latin typeface="Calibri" panose="020F0502020204030204" pitchFamily="34" charset="0"/>
              </a:rPr>
              <a:t> Speed Rail </a:t>
            </a:r>
          </a:p>
          <a:p>
            <a:pPr>
              <a:defRPr/>
            </a:pPr>
            <a:r>
              <a:rPr lang="en-GB" sz="2000" baseline="0" noProof="0" dirty="0" smtClean="0">
                <a:solidFill>
                  <a:srgbClr val="1A3283"/>
                </a:solidFill>
                <a:latin typeface="Calibri" panose="020F0502020204030204" pitchFamily="34" charset="0"/>
              </a:rPr>
              <a:t>and Air traffic in France (2000 = 100)</a:t>
            </a:r>
            <a:endParaRPr lang="en-GB" sz="2000" noProof="0" dirty="0">
              <a:solidFill>
                <a:srgbClr val="1A3283"/>
              </a:solidFill>
              <a:latin typeface="Calibri" panose="020F0502020204030204" pitchFamily="34" charset="0"/>
            </a:endParaRPr>
          </a:p>
        </c:rich>
      </c:tx>
      <c:layout>
        <c:manualLayout>
          <c:xMode val="edge"/>
          <c:yMode val="edge"/>
          <c:x val="0.19543747070601625"/>
          <c:y val="8.1671118320192631E-4"/>
        </c:manualLayout>
      </c:layout>
      <c:overlay val="0"/>
    </c:title>
    <c:autoTitleDeleted val="0"/>
    <c:plotArea>
      <c:layout>
        <c:manualLayout>
          <c:layoutTarget val="inner"/>
          <c:xMode val="edge"/>
          <c:yMode val="edge"/>
          <c:x val="6.8503741846526717E-2"/>
          <c:y val="0.18580281352134845"/>
          <c:w val="0.69269099803608847"/>
          <c:h val="0.63026853711975606"/>
        </c:manualLayout>
      </c:layout>
      <c:lineChart>
        <c:grouping val="standard"/>
        <c:varyColors val="0"/>
        <c:ser>
          <c:idx val="1"/>
          <c:order val="1"/>
          <c:tx>
            <c:strRef>
              <c:f>Feuil1!$C$24</c:f>
              <c:strCache>
                <c:ptCount val="1"/>
                <c:pt idx="0">
                  <c:v>HSR Passengers</c:v>
                </c:pt>
              </c:strCache>
            </c:strRef>
          </c:tx>
          <c:spPr>
            <a:ln w="38100"/>
          </c:spPr>
          <c:marker>
            <c:spPr>
              <a:ln w="38100"/>
            </c:spPr>
          </c:marker>
          <c:cat>
            <c:strRef>
              <c:f>Feuil1!$D$23:$S$23</c:f>
              <c:strCach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 (p)</c:v>
                </c:pt>
              </c:strCache>
            </c:strRef>
          </c:cat>
          <c:val>
            <c:numRef>
              <c:f>Feuil1!$D$24:$S$24</c:f>
              <c:numCache>
                <c:formatCode>#,##0</c:formatCode>
                <c:ptCount val="16"/>
                <c:pt idx="0">
                  <c:v>100</c:v>
                </c:pt>
                <c:pt idx="1">
                  <c:v>107.96101517833814</c:v>
                </c:pt>
                <c:pt idx="2">
                  <c:v>114.81381458629589</c:v>
                </c:pt>
                <c:pt idx="3">
                  <c:v>113.92340943204557</c:v>
                </c:pt>
                <c:pt idx="4">
                  <c:v>119.717164085672</c:v>
                </c:pt>
                <c:pt idx="5">
                  <c:v>123.39404133847975</c:v>
                </c:pt>
                <c:pt idx="6">
                  <c:v>130.06915318512927</c:v>
                </c:pt>
                <c:pt idx="7">
                  <c:v>139.19913698232577</c:v>
                </c:pt>
                <c:pt idx="8">
                  <c:v>151.56499659865915</c:v>
                </c:pt>
                <c:pt idx="9">
                  <c:v>150.51812862698426</c:v>
                </c:pt>
                <c:pt idx="10">
                  <c:v>153.18374891604029</c:v>
                </c:pt>
                <c:pt idx="11">
                  <c:v>156.82665290652119</c:v>
                </c:pt>
                <c:pt idx="12">
                  <c:v>156.81899149679123</c:v>
                </c:pt>
                <c:pt idx="13">
                  <c:v>156.04359993893146</c:v>
                </c:pt>
                <c:pt idx="14">
                  <c:v>155.91196463837679</c:v>
                </c:pt>
                <c:pt idx="15">
                  <c:v>156.86548427399475</c:v>
                </c:pt>
              </c:numCache>
            </c:numRef>
          </c:val>
          <c:smooth val="0"/>
        </c:ser>
        <c:ser>
          <c:idx val="2"/>
          <c:order val="2"/>
          <c:tx>
            <c:strRef>
              <c:f>Feuil1!$C$25</c:f>
              <c:strCache>
                <c:ptCount val="1"/>
                <c:pt idx="0">
                  <c:v>Air passengers</c:v>
                </c:pt>
              </c:strCache>
            </c:strRef>
          </c:tx>
          <c:spPr>
            <a:ln w="38100">
              <a:solidFill>
                <a:srgbClr val="FF0000"/>
              </a:solidFill>
            </a:ln>
          </c:spPr>
          <c:marker>
            <c:spPr>
              <a:solidFill>
                <a:srgbClr val="FF0000"/>
              </a:solidFill>
              <a:ln w="38100">
                <a:solidFill>
                  <a:srgbClr val="FF0000"/>
                </a:solidFill>
              </a:ln>
            </c:spPr>
          </c:marker>
          <c:cat>
            <c:strRef>
              <c:f>Feuil1!$D$23:$S$23</c:f>
              <c:strCach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 (p)</c:v>
                </c:pt>
              </c:strCache>
            </c:strRef>
          </c:cat>
          <c:val>
            <c:numRef>
              <c:f>Feuil1!$D$25:$S$25</c:f>
              <c:numCache>
                <c:formatCode>#,##0</c:formatCode>
                <c:ptCount val="16"/>
                <c:pt idx="0">
                  <c:v>100</c:v>
                </c:pt>
                <c:pt idx="1">
                  <c:v>96.715652264562493</c:v>
                </c:pt>
                <c:pt idx="2">
                  <c:v>96.695387477546831</c:v>
                </c:pt>
                <c:pt idx="3">
                  <c:v>95.262944251988699</c:v>
                </c:pt>
                <c:pt idx="4">
                  <c:v>99.787307544264806</c:v>
                </c:pt>
                <c:pt idx="5">
                  <c:v>104.98783840133437</c:v>
                </c:pt>
                <c:pt idx="6">
                  <c:v>110.37293992173467</c:v>
                </c:pt>
                <c:pt idx="7">
                  <c:v>115.95328618167822</c:v>
                </c:pt>
                <c:pt idx="8">
                  <c:v>117.66564344367463</c:v>
                </c:pt>
                <c:pt idx="9">
                  <c:v>112.83771490890429</c:v>
                </c:pt>
                <c:pt idx="10">
                  <c:v>114.16063799076213</c:v>
                </c:pt>
                <c:pt idx="11">
                  <c:v>121.90503191557609</c:v>
                </c:pt>
                <c:pt idx="12">
                  <c:v>125.72667436489608</c:v>
                </c:pt>
                <c:pt idx="13">
                  <c:v>128.92797504490633</c:v>
                </c:pt>
                <c:pt idx="14">
                  <c:v>131.72625817936873</c:v>
                </c:pt>
                <c:pt idx="15">
                  <c:v>135.91421125224531</c:v>
                </c:pt>
              </c:numCache>
            </c:numRef>
          </c:val>
          <c:smooth val="0"/>
        </c:ser>
        <c:ser>
          <c:idx val="0"/>
          <c:order val="0"/>
          <c:tx>
            <c:strRef>
              <c:f>Feuil1!$C$26</c:f>
              <c:strCache>
                <c:ptCount val="1"/>
                <c:pt idx="0">
                  <c:v>GDP</c:v>
                </c:pt>
              </c:strCache>
            </c:strRef>
          </c:tx>
          <c:spPr>
            <a:ln w="38100"/>
          </c:spPr>
          <c:marker>
            <c:spPr>
              <a:ln w="38100"/>
            </c:spPr>
          </c:marker>
          <c:val>
            <c:numRef>
              <c:f>Feuil1!$D$26:$S$26</c:f>
              <c:numCache>
                <c:formatCode>General</c:formatCode>
                <c:ptCount val="16"/>
                <c:pt idx="0">
                  <c:v>100</c:v>
                </c:pt>
                <c:pt idx="1">
                  <c:v>102</c:v>
                </c:pt>
                <c:pt idx="2">
                  <c:v>103.1</c:v>
                </c:pt>
                <c:pt idx="3">
                  <c:v>103.9</c:v>
                </c:pt>
                <c:pt idx="4">
                  <c:v>106.8</c:v>
                </c:pt>
                <c:pt idx="5">
                  <c:v>108.6</c:v>
                </c:pt>
                <c:pt idx="6">
                  <c:v>111.1</c:v>
                </c:pt>
                <c:pt idx="7">
                  <c:v>113.8</c:v>
                </c:pt>
                <c:pt idx="8">
                  <c:v>114</c:v>
                </c:pt>
                <c:pt idx="9">
                  <c:v>110.6</c:v>
                </c:pt>
                <c:pt idx="10">
                  <c:v>112.8</c:v>
                </c:pt>
                <c:pt idx="11">
                  <c:v>115.1</c:v>
                </c:pt>
                <c:pt idx="12">
                  <c:v>115.4</c:v>
                </c:pt>
                <c:pt idx="13">
                  <c:v>116.1</c:v>
                </c:pt>
                <c:pt idx="14">
                  <c:v>116.3</c:v>
                </c:pt>
                <c:pt idx="15">
                  <c:v>117.6</c:v>
                </c:pt>
              </c:numCache>
            </c:numRef>
          </c:val>
          <c:smooth val="0"/>
        </c:ser>
        <c:dLbls>
          <c:showLegendKey val="0"/>
          <c:showVal val="0"/>
          <c:showCatName val="0"/>
          <c:showSerName val="0"/>
          <c:showPercent val="0"/>
          <c:showBubbleSize val="0"/>
        </c:dLbls>
        <c:marker val="1"/>
        <c:smooth val="0"/>
        <c:axId val="104693248"/>
        <c:axId val="82194368"/>
      </c:lineChart>
      <c:catAx>
        <c:axId val="104693248"/>
        <c:scaling>
          <c:orientation val="minMax"/>
        </c:scaling>
        <c:delete val="0"/>
        <c:axPos val="b"/>
        <c:majorTickMark val="out"/>
        <c:minorTickMark val="none"/>
        <c:tickLblPos val="nextTo"/>
        <c:txPr>
          <a:bodyPr/>
          <a:lstStyle/>
          <a:p>
            <a:pPr>
              <a:defRPr sz="1600" b="1"/>
            </a:pPr>
            <a:endParaRPr lang="fr-FR"/>
          </a:p>
        </c:txPr>
        <c:crossAx val="82194368"/>
        <c:crosses val="autoZero"/>
        <c:auto val="1"/>
        <c:lblAlgn val="ctr"/>
        <c:lblOffset val="100"/>
        <c:noMultiLvlLbl val="0"/>
      </c:catAx>
      <c:valAx>
        <c:axId val="82194368"/>
        <c:scaling>
          <c:orientation val="minMax"/>
          <c:min val="90"/>
        </c:scaling>
        <c:delete val="0"/>
        <c:axPos val="l"/>
        <c:majorGridlines/>
        <c:numFmt formatCode="#,##0" sourceLinked="1"/>
        <c:majorTickMark val="out"/>
        <c:minorTickMark val="none"/>
        <c:tickLblPos val="nextTo"/>
        <c:txPr>
          <a:bodyPr/>
          <a:lstStyle/>
          <a:p>
            <a:pPr>
              <a:defRPr sz="1400" b="1"/>
            </a:pPr>
            <a:endParaRPr lang="fr-FR"/>
          </a:p>
        </c:txPr>
        <c:crossAx val="104693248"/>
        <c:crosses val="autoZero"/>
        <c:crossBetween val="between"/>
      </c:valAx>
    </c:plotArea>
    <c:legend>
      <c:legendPos val="r"/>
      <c:layout>
        <c:manualLayout>
          <c:xMode val="edge"/>
          <c:yMode val="edge"/>
          <c:x val="0.76897157772554492"/>
          <c:y val="0.47983441086069945"/>
          <c:w val="0.22939068192799952"/>
          <c:h val="0.26379916846630352"/>
        </c:manualLayout>
      </c:layout>
      <c:overlay val="0"/>
      <c:txPr>
        <a:bodyPr/>
        <a:lstStyle/>
        <a:p>
          <a:pPr>
            <a:defRPr sz="1600"/>
          </a:pPr>
          <a:endParaRPr lang="fr-FR"/>
        </a:p>
      </c:txPr>
    </c:legend>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fr-B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9.5616147155159481E-2"/>
          <c:y val="3.5414735837446157E-2"/>
          <c:w val="0.67907553222514005"/>
          <c:h val="0.81561667231787505"/>
        </c:manualLayout>
      </c:layout>
      <c:lineChart>
        <c:grouping val="standard"/>
        <c:varyColors val="0"/>
        <c:ser>
          <c:idx val="2"/>
          <c:order val="0"/>
          <c:tx>
            <c:strRef>
              <c:f>Feuil1!$C$12</c:f>
              <c:strCache>
                <c:ptCount val="1"/>
                <c:pt idx="0">
                  <c:v>Other long distance </c:v>
                </c:pt>
              </c:strCache>
            </c:strRef>
          </c:tx>
          <c:cat>
            <c:strRef>
              <c:f>Feuil1!$D$9:$S$9</c:f>
              <c:strCach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 (p)</c:v>
                </c:pt>
              </c:strCache>
            </c:strRef>
          </c:cat>
          <c:val>
            <c:numRef>
              <c:f>Feuil1!$D$12:$S$12</c:f>
              <c:numCache>
                <c:formatCode>#,##0</c:formatCode>
                <c:ptCount val="16"/>
                <c:pt idx="0">
                  <c:v>17004</c:v>
                </c:pt>
                <c:pt idx="1">
                  <c:v>15441</c:v>
                </c:pt>
                <c:pt idx="2">
                  <c:v>14330</c:v>
                </c:pt>
                <c:pt idx="3">
                  <c:v>13463</c:v>
                </c:pt>
                <c:pt idx="4">
                  <c:v>13325</c:v>
                </c:pt>
                <c:pt idx="5">
                  <c:v>13251.467009999988</c:v>
                </c:pt>
                <c:pt idx="6">
                  <c:v>12945.136022999999</c:v>
                </c:pt>
                <c:pt idx="7">
                  <c:v>10966.265744</c:v>
                </c:pt>
                <c:pt idx="8">
                  <c:v>10250.341347000011</c:v>
                </c:pt>
                <c:pt idx="9">
                  <c:v>9744.8120670000008</c:v>
                </c:pt>
                <c:pt idx="10">
                  <c:v>8708.2998530000004</c:v>
                </c:pt>
                <c:pt idx="11">
                  <c:v>9642.8986649999879</c:v>
                </c:pt>
                <c:pt idx="12">
                  <c:v>8732.2538490640054</c:v>
                </c:pt>
                <c:pt idx="13">
                  <c:v>8221.6075116793691</c:v>
                </c:pt>
                <c:pt idx="14">
                  <c:v>7721.2454680545325</c:v>
                </c:pt>
                <c:pt idx="15">
                  <c:v>7576.4197326396497</c:v>
                </c:pt>
              </c:numCache>
            </c:numRef>
          </c:val>
          <c:smooth val="0"/>
        </c:ser>
        <c:ser>
          <c:idx val="3"/>
          <c:order val="1"/>
          <c:tx>
            <c:strRef>
              <c:f>Feuil1!$C$13</c:f>
              <c:strCache>
                <c:ptCount val="1"/>
                <c:pt idx="0">
                  <c:v>Regional and local</c:v>
                </c:pt>
              </c:strCache>
            </c:strRef>
          </c:tx>
          <c:cat>
            <c:strRef>
              <c:f>Feuil1!$D$9:$S$9</c:f>
              <c:strCach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 (p)</c:v>
                </c:pt>
              </c:strCache>
            </c:strRef>
          </c:cat>
          <c:val>
            <c:numRef>
              <c:f>Feuil1!$D$13:$S$13</c:f>
              <c:numCache>
                <c:formatCode>#,##0</c:formatCode>
                <c:ptCount val="16"/>
                <c:pt idx="0">
                  <c:v>22073.599999999977</c:v>
                </c:pt>
                <c:pt idx="1">
                  <c:v>22707.478770000005</c:v>
                </c:pt>
                <c:pt idx="2">
                  <c:v>23188.386622999999</c:v>
                </c:pt>
                <c:pt idx="3">
                  <c:v>22462.777600141999</c:v>
                </c:pt>
                <c:pt idx="4">
                  <c:v>24137.096550000002</c:v>
                </c:pt>
                <c:pt idx="5">
                  <c:v>25083.453087999998</c:v>
                </c:pt>
                <c:pt idx="6">
                  <c:v>26398.32344625</c:v>
                </c:pt>
                <c:pt idx="7">
                  <c:v>27190.944625000022</c:v>
                </c:pt>
                <c:pt idx="8">
                  <c:v>28884.323218999976</c:v>
                </c:pt>
                <c:pt idx="9">
                  <c:v>28809.874690917</c:v>
                </c:pt>
                <c:pt idx="10">
                  <c:v>29002.743528839979</c:v>
                </c:pt>
                <c:pt idx="11">
                  <c:v>30073.22430138</c:v>
                </c:pt>
                <c:pt idx="12">
                  <c:v>31151.585036534903</c:v>
                </c:pt>
                <c:pt idx="13">
                  <c:v>31183.633510239979</c:v>
                </c:pt>
                <c:pt idx="14">
                  <c:v>30977.588672638238</c:v>
                </c:pt>
                <c:pt idx="15">
                  <c:v>32606.17315577</c:v>
                </c:pt>
              </c:numCache>
            </c:numRef>
          </c:val>
          <c:smooth val="0"/>
        </c:ser>
        <c:ser>
          <c:idx val="4"/>
          <c:order val="2"/>
          <c:tx>
            <c:strRef>
              <c:f>Feuil1!$C$14</c:f>
              <c:strCache>
                <c:ptCount val="1"/>
                <c:pt idx="0">
                  <c:v>Regional traffic</c:v>
                </c:pt>
              </c:strCache>
            </c:strRef>
          </c:tx>
          <c:cat>
            <c:strRef>
              <c:f>Feuil1!$D$9:$S$9</c:f>
              <c:strCach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 (p)</c:v>
                </c:pt>
              </c:strCache>
            </c:strRef>
          </c:cat>
          <c:val>
            <c:numRef>
              <c:f>Feuil1!$D$14:$S$14</c:f>
              <c:numCache>
                <c:formatCode>#,##0</c:formatCode>
                <c:ptCount val="16"/>
                <c:pt idx="0">
                  <c:v>8535</c:v>
                </c:pt>
                <c:pt idx="1">
                  <c:v>8843.2107699999997</c:v>
                </c:pt>
                <c:pt idx="2">
                  <c:v>9144.992622999991</c:v>
                </c:pt>
                <c:pt idx="3">
                  <c:v>9122.4405409999999</c:v>
                </c:pt>
                <c:pt idx="4">
                  <c:v>9644.5024229999999</c:v>
                </c:pt>
                <c:pt idx="5">
                  <c:v>10204.453087999997</c:v>
                </c:pt>
                <c:pt idx="6">
                  <c:v>11113.234480000014</c:v>
                </c:pt>
                <c:pt idx="7">
                  <c:v>11586.344625</c:v>
                </c:pt>
                <c:pt idx="8">
                  <c:v>12707.723219000009</c:v>
                </c:pt>
                <c:pt idx="9">
                  <c:v>12864.482775999999</c:v>
                </c:pt>
                <c:pt idx="10">
                  <c:v>12889.646995000001</c:v>
                </c:pt>
                <c:pt idx="11">
                  <c:v>13467.842713000002</c:v>
                </c:pt>
                <c:pt idx="12">
                  <c:v>14206.048077270008</c:v>
                </c:pt>
                <c:pt idx="13">
                  <c:v>14036.683610960001</c:v>
                </c:pt>
                <c:pt idx="14">
                  <c:v>13635.88305574</c:v>
                </c:pt>
                <c:pt idx="15">
                  <c:v>13602.653723769989</c:v>
                </c:pt>
              </c:numCache>
            </c:numRef>
          </c:val>
          <c:smooth val="0"/>
        </c:ser>
        <c:ser>
          <c:idx val="5"/>
          <c:order val="3"/>
          <c:tx>
            <c:strRef>
              <c:f>Feuil1!$C$15</c:f>
              <c:strCache>
                <c:ptCount val="1"/>
                <c:pt idx="0">
                  <c:v>Paris and Ile de France</c:v>
                </c:pt>
              </c:strCache>
            </c:strRef>
          </c:tx>
          <c:cat>
            <c:strRef>
              <c:f>Feuil1!$D$9:$S$9</c:f>
              <c:strCach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 (p)</c:v>
                </c:pt>
              </c:strCache>
            </c:strRef>
          </c:cat>
          <c:val>
            <c:numRef>
              <c:f>Feuil1!$D$15:$S$15</c:f>
              <c:numCache>
                <c:formatCode>#,##0</c:formatCode>
                <c:ptCount val="16"/>
                <c:pt idx="0">
                  <c:v>13538.6</c:v>
                </c:pt>
                <c:pt idx="1">
                  <c:v>13864.268</c:v>
                </c:pt>
                <c:pt idx="2">
                  <c:v>14043.394</c:v>
                </c:pt>
                <c:pt idx="3">
                  <c:v>13340.337059142004</c:v>
                </c:pt>
                <c:pt idx="4">
                  <c:v>14492.594127</c:v>
                </c:pt>
                <c:pt idx="5">
                  <c:v>14879</c:v>
                </c:pt>
                <c:pt idx="6">
                  <c:v>15285.088966250001</c:v>
                </c:pt>
                <c:pt idx="7">
                  <c:v>15604.6</c:v>
                </c:pt>
                <c:pt idx="8">
                  <c:v>16176.6</c:v>
                </c:pt>
                <c:pt idx="9">
                  <c:v>15945.391914916991</c:v>
                </c:pt>
                <c:pt idx="10">
                  <c:v>16113.096533839995</c:v>
                </c:pt>
                <c:pt idx="11">
                  <c:v>16605.381588379976</c:v>
                </c:pt>
                <c:pt idx="12">
                  <c:v>16945.5369592649</c:v>
                </c:pt>
                <c:pt idx="13">
                  <c:v>17146.949899280022</c:v>
                </c:pt>
                <c:pt idx="14">
                  <c:v>17341.705616898216</c:v>
                </c:pt>
                <c:pt idx="15">
                  <c:v>19003.519431999979</c:v>
                </c:pt>
              </c:numCache>
            </c:numRef>
          </c:val>
          <c:smooth val="0"/>
        </c:ser>
        <c:dLbls>
          <c:showLegendKey val="0"/>
          <c:showVal val="0"/>
          <c:showCatName val="0"/>
          <c:showSerName val="0"/>
          <c:showPercent val="0"/>
          <c:showBubbleSize val="0"/>
        </c:dLbls>
        <c:marker val="1"/>
        <c:smooth val="0"/>
        <c:axId val="104504320"/>
        <c:axId val="82197248"/>
      </c:lineChart>
      <c:catAx>
        <c:axId val="104504320"/>
        <c:scaling>
          <c:orientation val="minMax"/>
        </c:scaling>
        <c:delete val="0"/>
        <c:axPos val="b"/>
        <c:numFmt formatCode="General" sourceLinked="0"/>
        <c:majorTickMark val="out"/>
        <c:minorTickMark val="none"/>
        <c:tickLblPos val="nextTo"/>
        <c:txPr>
          <a:bodyPr/>
          <a:lstStyle/>
          <a:p>
            <a:pPr>
              <a:defRPr sz="1100"/>
            </a:pPr>
            <a:endParaRPr lang="fr-FR"/>
          </a:p>
        </c:txPr>
        <c:crossAx val="82197248"/>
        <c:crosses val="autoZero"/>
        <c:auto val="1"/>
        <c:lblAlgn val="ctr"/>
        <c:lblOffset val="100"/>
        <c:noMultiLvlLbl val="0"/>
      </c:catAx>
      <c:valAx>
        <c:axId val="82197248"/>
        <c:scaling>
          <c:orientation val="minMax"/>
        </c:scaling>
        <c:delete val="0"/>
        <c:axPos val="l"/>
        <c:majorGridlines/>
        <c:numFmt formatCode="#,##0" sourceLinked="1"/>
        <c:majorTickMark val="out"/>
        <c:minorTickMark val="none"/>
        <c:tickLblPos val="nextTo"/>
        <c:txPr>
          <a:bodyPr/>
          <a:lstStyle/>
          <a:p>
            <a:pPr>
              <a:defRPr sz="1100"/>
            </a:pPr>
            <a:endParaRPr lang="fr-FR"/>
          </a:p>
        </c:txPr>
        <c:crossAx val="104504320"/>
        <c:crosses val="autoZero"/>
        <c:crossBetween val="between"/>
      </c:valAx>
    </c:plotArea>
    <c:legend>
      <c:legendPos val="r"/>
      <c:layout>
        <c:manualLayout>
          <c:xMode val="edge"/>
          <c:yMode val="edge"/>
          <c:x val="0.7788017817217292"/>
          <c:y val="0.24130401229726781"/>
          <c:w val="0.20799045573848746"/>
          <c:h val="0.43598095586888846"/>
        </c:manualLayout>
      </c:layout>
      <c:overlay val="0"/>
      <c:txPr>
        <a:bodyPr/>
        <a:lstStyle/>
        <a:p>
          <a:pPr>
            <a:defRPr sz="1200" b="1"/>
          </a:pPr>
          <a:endParaRPr lang="fr-FR"/>
        </a:p>
      </c:txPr>
    </c:legend>
    <c:plotVisOnly val="1"/>
    <c:dispBlanksAs val="gap"/>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fr-B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CFF_Rentab_Indemnités!$A$64</c:f>
              <c:strCache>
                <c:ptCount val="1"/>
                <c:pt idx="0">
                  <c:v>Public contribution Index, base 100 : 2002</c:v>
                </c:pt>
              </c:strCache>
            </c:strRef>
          </c:tx>
          <c:cat>
            <c:numRef>
              <c:f>CFF_Rentab_Indemnités!$B$62:$I$62</c:f>
              <c:numCache>
                <c:formatCode>General</c:formatCode>
                <c:ptCount val="8"/>
                <c:pt idx="0">
                  <c:v>2002</c:v>
                </c:pt>
                <c:pt idx="1">
                  <c:v>2004</c:v>
                </c:pt>
                <c:pt idx="2">
                  <c:v>2006</c:v>
                </c:pt>
                <c:pt idx="3">
                  <c:v>2007</c:v>
                </c:pt>
                <c:pt idx="4">
                  <c:v>2008</c:v>
                </c:pt>
                <c:pt idx="5">
                  <c:v>2009</c:v>
                </c:pt>
                <c:pt idx="6">
                  <c:v>2010</c:v>
                </c:pt>
                <c:pt idx="7">
                  <c:v>2011</c:v>
                </c:pt>
              </c:numCache>
            </c:numRef>
          </c:cat>
          <c:val>
            <c:numRef>
              <c:f>CFF_Rentab_Indemnités!$B$64:$I$64</c:f>
              <c:numCache>
                <c:formatCode>General</c:formatCode>
                <c:ptCount val="8"/>
                <c:pt idx="0" formatCode="0">
                  <c:v>100</c:v>
                </c:pt>
                <c:pt idx="1">
                  <c:v>104.5</c:v>
                </c:pt>
                <c:pt idx="2">
                  <c:v>138</c:v>
                </c:pt>
                <c:pt idx="3">
                  <c:v>146.4</c:v>
                </c:pt>
                <c:pt idx="4">
                  <c:v>158.30000000000001</c:v>
                </c:pt>
                <c:pt idx="5">
                  <c:v>165.5</c:v>
                </c:pt>
                <c:pt idx="6">
                  <c:v>174</c:v>
                </c:pt>
                <c:pt idx="7">
                  <c:v>183.1</c:v>
                </c:pt>
              </c:numCache>
            </c:numRef>
          </c:val>
          <c:smooth val="0"/>
        </c:ser>
        <c:ser>
          <c:idx val="1"/>
          <c:order val="1"/>
          <c:tx>
            <c:strRef>
              <c:f>CFF_Rentab_Indemnités!$A$66</c:f>
              <c:strCache>
                <c:ptCount val="1"/>
                <c:pt idx="0">
                  <c:v>Per train-kilometre - Index, base 100 en 2002</c:v>
                </c:pt>
              </c:strCache>
            </c:strRef>
          </c:tx>
          <c:cat>
            <c:numRef>
              <c:f>CFF_Rentab_Indemnités!$B$62:$I$62</c:f>
              <c:numCache>
                <c:formatCode>General</c:formatCode>
                <c:ptCount val="8"/>
                <c:pt idx="0">
                  <c:v>2002</c:v>
                </c:pt>
                <c:pt idx="1">
                  <c:v>2004</c:v>
                </c:pt>
                <c:pt idx="2">
                  <c:v>2006</c:v>
                </c:pt>
                <c:pt idx="3">
                  <c:v>2007</c:v>
                </c:pt>
                <c:pt idx="4">
                  <c:v>2008</c:v>
                </c:pt>
                <c:pt idx="5">
                  <c:v>2009</c:v>
                </c:pt>
                <c:pt idx="6">
                  <c:v>2010</c:v>
                </c:pt>
                <c:pt idx="7">
                  <c:v>2011</c:v>
                </c:pt>
              </c:numCache>
            </c:numRef>
          </c:cat>
          <c:val>
            <c:numRef>
              <c:f>CFF_Rentab_Indemnités!$B$66:$I$66</c:f>
              <c:numCache>
                <c:formatCode>General</c:formatCode>
                <c:ptCount val="8"/>
                <c:pt idx="0">
                  <c:v>100</c:v>
                </c:pt>
                <c:pt idx="1">
                  <c:v>118.3</c:v>
                </c:pt>
                <c:pt idx="2" formatCode="0.0">
                  <c:v>126</c:v>
                </c:pt>
                <c:pt idx="3">
                  <c:v>133.19999999999999</c:v>
                </c:pt>
                <c:pt idx="4">
                  <c:v>136.5</c:v>
                </c:pt>
                <c:pt idx="5">
                  <c:v>140.6</c:v>
                </c:pt>
                <c:pt idx="6">
                  <c:v>153.69999999999999</c:v>
                </c:pt>
                <c:pt idx="7">
                  <c:v>160.80000000000001</c:v>
                </c:pt>
              </c:numCache>
            </c:numRef>
          </c:val>
          <c:smooth val="0"/>
        </c:ser>
        <c:dLbls>
          <c:showLegendKey val="0"/>
          <c:showVal val="0"/>
          <c:showCatName val="0"/>
          <c:showSerName val="0"/>
          <c:showPercent val="0"/>
          <c:showBubbleSize val="0"/>
        </c:dLbls>
        <c:marker val="1"/>
        <c:smooth val="0"/>
        <c:axId val="43987968"/>
        <c:axId val="95044736"/>
      </c:lineChart>
      <c:catAx>
        <c:axId val="43987968"/>
        <c:scaling>
          <c:orientation val="minMax"/>
        </c:scaling>
        <c:delete val="0"/>
        <c:axPos val="b"/>
        <c:numFmt formatCode="General" sourceLinked="1"/>
        <c:majorTickMark val="out"/>
        <c:minorTickMark val="none"/>
        <c:tickLblPos val="nextTo"/>
        <c:crossAx val="95044736"/>
        <c:crosses val="autoZero"/>
        <c:auto val="1"/>
        <c:lblAlgn val="ctr"/>
        <c:lblOffset val="100"/>
        <c:noMultiLvlLbl val="0"/>
      </c:catAx>
      <c:valAx>
        <c:axId val="95044736"/>
        <c:scaling>
          <c:orientation val="minMax"/>
          <c:min val="50"/>
        </c:scaling>
        <c:delete val="0"/>
        <c:axPos val="l"/>
        <c:majorGridlines>
          <c:spPr>
            <a:ln>
              <a:prstDash val="dashDot"/>
            </a:ln>
          </c:spPr>
        </c:majorGridlines>
        <c:numFmt formatCode="0.0" sourceLinked="0"/>
        <c:majorTickMark val="out"/>
        <c:minorTickMark val="none"/>
        <c:tickLblPos val="nextTo"/>
        <c:txPr>
          <a:bodyPr/>
          <a:lstStyle/>
          <a:p>
            <a:pPr>
              <a:defRPr sz="1400"/>
            </a:pPr>
            <a:endParaRPr lang="fr-FR"/>
          </a:p>
        </c:txPr>
        <c:crossAx val="43987968"/>
        <c:crosses val="autoZero"/>
        <c:crossBetween val="between"/>
      </c:valAx>
    </c:plotArea>
    <c:legend>
      <c:legendPos val="b"/>
      <c:layout/>
      <c:overlay val="0"/>
      <c:txPr>
        <a:bodyPr/>
        <a:lstStyle/>
        <a:p>
          <a:pPr>
            <a:defRPr sz="1400"/>
          </a:pPr>
          <a:endParaRPr lang="fr-FR"/>
        </a:p>
      </c:txPr>
    </c:legend>
    <c:plotVisOnly val="1"/>
    <c:dispBlanksAs val="gap"/>
    <c:showDLblsOverMax val="0"/>
  </c:chart>
  <c:txPr>
    <a:bodyPr/>
    <a:lstStyle/>
    <a:p>
      <a:pPr>
        <a:defRPr sz="1200" b="1"/>
      </a:pPr>
      <a:endParaRPr lang="fr-FR"/>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6135" cy="497679"/>
          </a:xfrm>
          <a:prstGeom prst="rect">
            <a:avLst/>
          </a:prstGeom>
        </p:spPr>
        <p:txBody>
          <a:bodyPr vert="horz" lIns="91303" tIns="45651" rIns="91303" bIns="45651" rtlCol="0"/>
          <a:lstStyle>
            <a:lvl1pPr algn="l">
              <a:defRPr sz="1200"/>
            </a:lvl1pPr>
          </a:lstStyle>
          <a:p>
            <a:endParaRPr lang="en-GB" dirty="0"/>
          </a:p>
        </p:txBody>
      </p:sp>
      <p:sp>
        <p:nvSpPr>
          <p:cNvPr id="3" name="Espace réservé de la date 2"/>
          <p:cNvSpPr>
            <a:spLocks noGrp="1"/>
          </p:cNvSpPr>
          <p:nvPr>
            <p:ph type="dt" sz="quarter" idx="1"/>
          </p:nvPr>
        </p:nvSpPr>
        <p:spPr>
          <a:xfrm>
            <a:off x="3849955" y="1"/>
            <a:ext cx="2946135" cy="497679"/>
          </a:xfrm>
          <a:prstGeom prst="rect">
            <a:avLst/>
          </a:prstGeom>
        </p:spPr>
        <p:txBody>
          <a:bodyPr vert="horz" lIns="91303" tIns="45651" rIns="91303" bIns="45651" rtlCol="0"/>
          <a:lstStyle>
            <a:lvl1pPr algn="r">
              <a:defRPr sz="1200"/>
            </a:lvl1pPr>
          </a:lstStyle>
          <a:p>
            <a:fld id="{E9A13D0E-E6D5-45F5-A47D-2D52558D175A}" type="datetimeFigureOut">
              <a:rPr lang="en-GB" smtClean="0"/>
              <a:t>11/04/2017</a:t>
            </a:fld>
            <a:endParaRPr lang="en-GB" dirty="0"/>
          </a:p>
        </p:txBody>
      </p:sp>
      <p:sp>
        <p:nvSpPr>
          <p:cNvPr id="4" name="Espace réservé du pied de page 3"/>
          <p:cNvSpPr>
            <a:spLocks noGrp="1"/>
          </p:cNvSpPr>
          <p:nvPr>
            <p:ph type="ftr" sz="quarter" idx="2"/>
          </p:nvPr>
        </p:nvSpPr>
        <p:spPr>
          <a:xfrm>
            <a:off x="0" y="9430546"/>
            <a:ext cx="2946135" cy="497679"/>
          </a:xfrm>
          <a:prstGeom prst="rect">
            <a:avLst/>
          </a:prstGeom>
        </p:spPr>
        <p:txBody>
          <a:bodyPr vert="horz" lIns="91303" tIns="45651" rIns="91303" bIns="45651" rtlCol="0" anchor="b"/>
          <a:lstStyle>
            <a:lvl1pPr algn="l">
              <a:defRPr sz="1200"/>
            </a:lvl1pPr>
          </a:lstStyle>
          <a:p>
            <a:endParaRPr lang="en-GB" dirty="0"/>
          </a:p>
        </p:txBody>
      </p:sp>
      <p:sp>
        <p:nvSpPr>
          <p:cNvPr id="5" name="Espace réservé du numéro de diapositive 4"/>
          <p:cNvSpPr>
            <a:spLocks noGrp="1"/>
          </p:cNvSpPr>
          <p:nvPr>
            <p:ph type="sldNum" sz="quarter" idx="3"/>
          </p:nvPr>
        </p:nvSpPr>
        <p:spPr>
          <a:xfrm>
            <a:off x="3849955" y="9430546"/>
            <a:ext cx="2946135" cy="497679"/>
          </a:xfrm>
          <a:prstGeom prst="rect">
            <a:avLst/>
          </a:prstGeom>
        </p:spPr>
        <p:txBody>
          <a:bodyPr vert="horz" lIns="91303" tIns="45651" rIns="91303" bIns="45651" rtlCol="0" anchor="b"/>
          <a:lstStyle>
            <a:lvl1pPr algn="r">
              <a:defRPr sz="1200"/>
            </a:lvl1pPr>
          </a:lstStyle>
          <a:p>
            <a:fld id="{19B04F2C-7F29-4FF4-80BC-378B4EF54A84}" type="slidenum">
              <a:rPr lang="en-GB" smtClean="0"/>
              <a:t>‹N°›</a:t>
            </a:fld>
            <a:endParaRPr lang="en-GB" dirty="0"/>
          </a:p>
        </p:txBody>
      </p:sp>
    </p:spTree>
    <p:extLst>
      <p:ext uri="{BB962C8B-B14F-4D97-AF65-F5344CB8AC3E}">
        <p14:creationId xmlns:p14="http://schemas.microsoft.com/office/powerpoint/2010/main" val="8274206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45659" cy="496411"/>
          </a:xfrm>
          <a:prstGeom prst="rect">
            <a:avLst/>
          </a:prstGeom>
        </p:spPr>
        <p:txBody>
          <a:bodyPr vert="horz" lIns="91292" tIns="45646" rIns="91292" bIns="45646" rtlCol="0"/>
          <a:lstStyle>
            <a:lvl1pPr algn="l">
              <a:defRPr sz="1200"/>
            </a:lvl1pPr>
          </a:lstStyle>
          <a:p>
            <a:endParaRPr lang="en-US" dirty="0"/>
          </a:p>
        </p:txBody>
      </p:sp>
      <p:sp>
        <p:nvSpPr>
          <p:cNvPr id="3" name="Date Placeholder 2"/>
          <p:cNvSpPr>
            <a:spLocks noGrp="1"/>
          </p:cNvSpPr>
          <p:nvPr>
            <p:ph type="dt" idx="1"/>
          </p:nvPr>
        </p:nvSpPr>
        <p:spPr>
          <a:xfrm>
            <a:off x="3850443" y="2"/>
            <a:ext cx="2945659" cy="496411"/>
          </a:xfrm>
          <a:prstGeom prst="rect">
            <a:avLst/>
          </a:prstGeom>
        </p:spPr>
        <p:txBody>
          <a:bodyPr vert="horz" lIns="91292" tIns="45646" rIns="91292" bIns="45646" rtlCol="0"/>
          <a:lstStyle>
            <a:lvl1pPr algn="r">
              <a:defRPr sz="1200"/>
            </a:lvl1pPr>
          </a:lstStyle>
          <a:p>
            <a:fld id="{D60EE58E-4334-AC4E-8CCE-BADEEDDDE34D}" type="datetimeFigureOut">
              <a:rPr lang="en-US" smtClean="0"/>
              <a:t>4/11/2017</a:t>
            </a:fld>
            <a:endParaRPr lang="en-US" dirty="0"/>
          </a:p>
        </p:txBody>
      </p:sp>
      <p:sp>
        <p:nvSpPr>
          <p:cNvPr id="4" name="Slide Image Placeholder 3"/>
          <p:cNvSpPr>
            <a:spLocks noGrp="1" noRot="1" noChangeAspect="1"/>
          </p:cNvSpPr>
          <p:nvPr>
            <p:ph type="sldImg" idx="2"/>
          </p:nvPr>
        </p:nvSpPr>
        <p:spPr>
          <a:xfrm>
            <a:off x="88900" y="744538"/>
            <a:ext cx="6619875" cy="3724275"/>
          </a:xfrm>
          <a:prstGeom prst="rect">
            <a:avLst/>
          </a:prstGeom>
          <a:noFill/>
          <a:ln w="12700">
            <a:solidFill>
              <a:prstClr val="black"/>
            </a:solidFill>
          </a:ln>
        </p:spPr>
        <p:txBody>
          <a:bodyPr vert="horz" lIns="91292" tIns="45646" rIns="91292" bIns="45646" rtlCol="0" anchor="ctr"/>
          <a:lstStyle/>
          <a:p>
            <a:endParaRPr lang="en-US" dirty="0"/>
          </a:p>
        </p:txBody>
      </p:sp>
      <p:sp>
        <p:nvSpPr>
          <p:cNvPr id="5" name="Notes Placeholder 4"/>
          <p:cNvSpPr>
            <a:spLocks noGrp="1"/>
          </p:cNvSpPr>
          <p:nvPr>
            <p:ph type="body" sz="quarter" idx="3"/>
          </p:nvPr>
        </p:nvSpPr>
        <p:spPr>
          <a:xfrm>
            <a:off x="679768" y="4715909"/>
            <a:ext cx="5438140" cy="4467701"/>
          </a:xfrm>
          <a:prstGeom prst="rect">
            <a:avLst/>
          </a:prstGeom>
        </p:spPr>
        <p:txBody>
          <a:bodyPr vert="horz" lIns="91292" tIns="45646" rIns="91292" bIns="456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430092"/>
            <a:ext cx="2945659" cy="496411"/>
          </a:xfrm>
          <a:prstGeom prst="rect">
            <a:avLst/>
          </a:prstGeom>
        </p:spPr>
        <p:txBody>
          <a:bodyPr vert="horz" lIns="91292" tIns="45646" rIns="91292" bIns="456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30092"/>
            <a:ext cx="2945659" cy="496411"/>
          </a:xfrm>
          <a:prstGeom prst="rect">
            <a:avLst/>
          </a:prstGeom>
        </p:spPr>
        <p:txBody>
          <a:bodyPr vert="horz" lIns="91292" tIns="45646" rIns="91292" bIns="45646" rtlCol="0" anchor="b"/>
          <a:lstStyle>
            <a:lvl1pPr algn="r">
              <a:defRPr sz="1200"/>
            </a:lvl1pPr>
          </a:lstStyle>
          <a:p>
            <a:fld id="{65812DAB-9B03-2546-B2FF-CA8BED3BD4C8}" type="slidenum">
              <a:rPr lang="en-US" smtClean="0"/>
              <a:t>‹N°›</a:t>
            </a:fld>
            <a:endParaRPr lang="en-US" dirty="0"/>
          </a:p>
        </p:txBody>
      </p:sp>
    </p:spTree>
    <p:extLst>
      <p:ext uri="{BB962C8B-B14F-4D97-AF65-F5344CB8AC3E}">
        <p14:creationId xmlns:p14="http://schemas.microsoft.com/office/powerpoint/2010/main" val="229218198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0488" y="746125"/>
            <a:ext cx="6616700" cy="3722688"/>
          </a:xfrm>
        </p:spPr>
      </p:sp>
      <p:sp>
        <p:nvSpPr>
          <p:cNvPr id="3" name="Espace réservé des commentaires 2"/>
          <p:cNvSpPr>
            <a:spLocks noGrp="1"/>
          </p:cNvSpPr>
          <p:nvPr>
            <p:ph type="body" idx="1"/>
          </p:nvPr>
        </p:nvSpPr>
        <p:spPr/>
        <p:txBody>
          <a:bodyPr/>
          <a:lstStyle/>
          <a:p>
            <a:endParaRPr lang="en-GB"/>
          </a:p>
        </p:txBody>
      </p:sp>
      <p:sp>
        <p:nvSpPr>
          <p:cNvPr id="4" name="Espace réservé du numéro de diapositive 3"/>
          <p:cNvSpPr>
            <a:spLocks noGrp="1"/>
          </p:cNvSpPr>
          <p:nvPr>
            <p:ph type="sldNum" sz="quarter" idx="10"/>
          </p:nvPr>
        </p:nvSpPr>
        <p:spPr/>
        <p:txBody>
          <a:bodyPr/>
          <a:lstStyle/>
          <a:p>
            <a:fld id="{65812DAB-9B03-2546-B2FF-CA8BED3BD4C8}" type="slidenum">
              <a:rPr lang="en-US" smtClean="0"/>
              <a:t>1</a:t>
            </a:fld>
            <a:endParaRPr lang="en-US"/>
          </a:p>
        </p:txBody>
      </p:sp>
    </p:spTree>
    <p:extLst>
      <p:ext uri="{BB962C8B-B14F-4D97-AF65-F5344CB8AC3E}">
        <p14:creationId xmlns:p14="http://schemas.microsoft.com/office/powerpoint/2010/main" val="17941388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6BD5B43-BFC6-4209-B1C8-05FA06F00D32}" type="slidenum">
              <a:rPr lang="nl-NL" smtClean="0"/>
              <a:t>11</a:t>
            </a:fld>
            <a:endParaRPr lang="nl-NL"/>
          </a:p>
        </p:txBody>
      </p:sp>
    </p:spTree>
    <p:extLst>
      <p:ext uri="{BB962C8B-B14F-4D97-AF65-F5344CB8AC3E}">
        <p14:creationId xmlns:p14="http://schemas.microsoft.com/office/powerpoint/2010/main" val="20906835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6BD5B43-BFC6-4209-B1C8-05FA06F00D32}" type="slidenum">
              <a:rPr lang="nl-NL" smtClean="0"/>
              <a:t>12</a:t>
            </a:fld>
            <a:endParaRPr lang="nl-NL"/>
          </a:p>
        </p:txBody>
      </p:sp>
    </p:spTree>
    <p:extLst>
      <p:ext uri="{BB962C8B-B14F-4D97-AF65-F5344CB8AC3E}">
        <p14:creationId xmlns:p14="http://schemas.microsoft.com/office/powerpoint/2010/main" val="20906835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6BD5B43-BFC6-4209-B1C8-05FA06F00D32}" type="slidenum">
              <a:rPr lang="nl-NL" smtClean="0"/>
              <a:t>13</a:t>
            </a:fld>
            <a:endParaRPr lang="nl-NL"/>
          </a:p>
        </p:txBody>
      </p:sp>
    </p:spTree>
    <p:extLst>
      <p:ext uri="{BB962C8B-B14F-4D97-AF65-F5344CB8AC3E}">
        <p14:creationId xmlns:p14="http://schemas.microsoft.com/office/powerpoint/2010/main" val="20906835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6BD5B43-BFC6-4209-B1C8-05FA06F00D32}" type="slidenum">
              <a:rPr lang="nl-NL" smtClean="0"/>
              <a:t>14</a:t>
            </a:fld>
            <a:endParaRPr lang="nl-NL"/>
          </a:p>
        </p:txBody>
      </p:sp>
    </p:spTree>
    <p:extLst>
      <p:ext uri="{BB962C8B-B14F-4D97-AF65-F5344CB8AC3E}">
        <p14:creationId xmlns:p14="http://schemas.microsoft.com/office/powerpoint/2010/main" val="20906835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6BD5B43-BFC6-4209-B1C8-05FA06F00D32}" type="slidenum">
              <a:rPr lang="nl-NL" smtClean="0"/>
              <a:t>15</a:t>
            </a:fld>
            <a:endParaRPr lang="nl-NL"/>
          </a:p>
        </p:txBody>
      </p:sp>
    </p:spTree>
    <p:extLst>
      <p:ext uri="{BB962C8B-B14F-4D97-AF65-F5344CB8AC3E}">
        <p14:creationId xmlns:p14="http://schemas.microsoft.com/office/powerpoint/2010/main" val="20906835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6BD5B43-BFC6-4209-B1C8-05FA06F00D32}" type="slidenum">
              <a:rPr lang="nl-NL" smtClean="0"/>
              <a:t>16</a:t>
            </a:fld>
            <a:endParaRPr lang="nl-NL"/>
          </a:p>
        </p:txBody>
      </p:sp>
    </p:spTree>
    <p:extLst>
      <p:ext uri="{BB962C8B-B14F-4D97-AF65-F5344CB8AC3E}">
        <p14:creationId xmlns:p14="http://schemas.microsoft.com/office/powerpoint/2010/main" val="20906835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6BD5B43-BFC6-4209-B1C8-05FA06F00D32}" type="slidenum">
              <a:rPr lang="nl-NL" smtClean="0"/>
              <a:t>17</a:t>
            </a:fld>
            <a:endParaRPr lang="nl-NL"/>
          </a:p>
        </p:txBody>
      </p:sp>
    </p:spTree>
    <p:extLst>
      <p:ext uri="{BB962C8B-B14F-4D97-AF65-F5344CB8AC3E}">
        <p14:creationId xmlns:p14="http://schemas.microsoft.com/office/powerpoint/2010/main" val="20906835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6BD5B43-BFC6-4209-B1C8-05FA06F00D32}" type="slidenum">
              <a:rPr lang="nl-NL" smtClean="0"/>
              <a:t>18</a:t>
            </a:fld>
            <a:endParaRPr lang="nl-NL"/>
          </a:p>
        </p:txBody>
      </p:sp>
    </p:spTree>
    <p:extLst>
      <p:ext uri="{BB962C8B-B14F-4D97-AF65-F5344CB8AC3E}">
        <p14:creationId xmlns:p14="http://schemas.microsoft.com/office/powerpoint/2010/main" val="20906835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6BD5B43-BFC6-4209-B1C8-05FA06F00D32}" type="slidenum">
              <a:rPr lang="nl-NL" smtClean="0"/>
              <a:t>19</a:t>
            </a:fld>
            <a:endParaRPr lang="nl-NL"/>
          </a:p>
        </p:txBody>
      </p:sp>
    </p:spTree>
    <p:extLst>
      <p:ext uri="{BB962C8B-B14F-4D97-AF65-F5344CB8AC3E}">
        <p14:creationId xmlns:p14="http://schemas.microsoft.com/office/powerpoint/2010/main" val="20906835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6BD5B43-BFC6-4209-B1C8-05FA06F00D32}" type="slidenum">
              <a:rPr lang="nl-NL" smtClean="0"/>
              <a:t>20</a:t>
            </a:fld>
            <a:endParaRPr lang="nl-NL"/>
          </a:p>
        </p:txBody>
      </p:sp>
    </p:spTree>
    <p:extLst>
      <p:ext uri="{BB962C8B-B14F-4D97-AF65-F5344CB8AC3E}">
        <p14:creationId xmlns:p14="http://schemas.microsoft.com/office/powerpoint/2010/main" val="2090683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447630" algn="just">
              <a:lnSpc>
                <a:spcPct val="115000"/>
              </a:lnSpc>
              <a:spcBef>
                <a:spcPts val="500"/>
              </a:spcBef>
              <a:spcAft>
                <a:spcPts val="1200"/>
              </a:spcAft>
            </a:pPr>
            <a:endParaRPr lang="nl-NL" i="1" dirty="0">
              <a:solidFill>
                <a:srgbClr val="000000"/>
              </a:solidFill>
              <a:ea typeface="Times New Roman"/>
            </a:endParaRPr>
          </a:p>
          <a:p>
            <a:pPr marL="447630" algn="just">
              <a:lnSpc>
                <a:spcPct val="115000"/>
              </a:lnSpc>
              <a:spcBef>
                <a:spcPts val="500"/>
              </a:spcBef>
              <a:spcAft>
                <a:spcPts val="1200"/>
              </a:spcAft>
            </a:pPr>
            <a:endParaRPr lang="nl-NL" i="1" dirty="0">
              <a:solidFill>
                <a:srgbClr val="000000"/>
              </a:solidFill>
              <a:ea typeface="Times New Roman"/>
            </a:endParaRPr>
          </a:p>
          <a:p>
            <a:pPr marL="447630" algn="just">
              <a:lnSpc>
                <a:spcPct val="115000"/>
              </a:lnSpc>
              <a:spcBef>
                <a:spcPts val="500"/>
              </a:spcBef>
              <a:spcAft>
                <a:spcPts val="1200"/>
              </a:spcAft>
            </a:pPr>
            <a:endParaRPr lang="nl-NL" i="1" dirty="0">
              <a:solidFill>
                <a:srgbClr val="000000"/>
              </a:solidFill>
              <a:ea typeface="Times New Roman"/>
            </a:endParaRPr>
          </a:p>
          <a:p>
            <a:pPr marL="447630" algn="just">
              <a:lnSpc>
                <a:spcPct val="115000"/>
              </a:lnSpc>
              <a:spcBef>
                <a:spcPts val="500"/>
              </a:spcBef>
              <a:spcAft>
                <a:spcPts val="1200"/>
              </a:spcAft>
            </a:pPr>
            <a:endParaRPr lang="nl-NL" i="1" dirty="0">
              <a:solidFill>
                <a:srgbClr val="000000"/>
              </a:solidFill>
              <a:ea typeface="Times New Roman"/>
            </a:endParaRPr>
          </a:p>
          <a:p>
            <a:pPr marL="447630" algn="just">
              <a:lnSpc>
                <a:spcPct val="115000"/>
              </a:lnSpc>
              <a:spcBef>
                <a:spcPts val="500"/>
              </a:spcBef>
              <a:spcAft>
                <a:spcPts val="1200"/>
              </a:spcAft>
            </a:pPr>
            <a:endParaRPr lang="nl-NL" i="1" dirty="0">
              <a:solidFill>
                <a:srgbClr val="000000"/>
              </a:solidFill>
              <a:ea typeface="Times New Roman"/>
            </a:endParaRPr>
          </a:p>
          <a:p>
            <a:pPr marL="447630" algn="just">
              <a:lnSpc>
                <a:spcPct val="115000"/>
              </a:lnSpc>
              <a:spcBef>
                <a:spcPts val="500"/>
              </a:spcBef>
              <a:spcAft>
                <a:spcPts val="1200"/>
              </a:spcAft>
            </a:pPr>
            <a:endParaRPr lang="nl-NL" i="1" dirty="0">
              <a:solidFill>
                <a:srgbClr val="000000"/>
              </a:solidFill>
              <a:ea typeface="Times New Roman"/>
            </a:endParaRPr>
          </a:p>
          <a:p>
            <a:pPr marL="447630" algn="just">
              <a:lnSpc>
                <a:spcPct val="115000"/>
              </a:lnSpc>
              <a:spcBef>
                <a:spcPts val="500"/>
              </a:spcBef>
              <a:spcAft>
                <a:spcPts val="1200"/>
              </a:spcAft>
            </a:pPr>
            <a:endParaRPr lang="nl-NL" i="1" dirty="0">
              <a:solidFill>
                <a:srgbClr val="000000"/>
              </a:solidFill>
              <a:ea typeface="Times New Roman"/>
            </a:endParaRPr>
          </a:p>
          <a:p>
            <a:pPr algn="just">
              <a:lnSpc>
                <a:spcPct val="115000"/>
              </a:lnSpc>
              <a:spcAft>
                <a:spcPts val="1200"/>
              </a:spcAft>
            </a:pPr>
            <a:r>
              <a:rPr lang="nl-NL" dirty="0">
                <a:solidFill>
                  <a:srgbClr val="000000"/>
                </a:solidFill>
                <a:ea typeface="Times New Roman"/>
              </a:rPr>
              <a:t>Wat was de situatie? In deze zaak betrof het een beleidsregel van de Minister van Economische Zaken, waarin zij de raad van bestuur een aanwijzing gaf hoe om te gaan met de vaststelling van de tarieven van GTS (Gas Transport Services BV), waarvan de Staat 100% aandeelhouder is. De klager, EnergieNed (Vereniging van </a:t>
            </a:r>
            <a:r>
              <a:rPr lang="nl-NL" dirty="0" err="1">
                <a:solidFill>
                  <a:srgbClr val="000000"/>
                </a:solidFill>
                <a:ea typeface="Times New Roman"/>
              </a:rPr>
              <a:t>Energieproceducenten</a:t>
            </a:r>
            <a:r>
              <a:rPr lang="nl-NL" dirty="0">
                <a:solidFill>
                  <a:srgbClr val="000000"/>
                </a:solidFill>
                <a:ea typeface="Times New Roman"/>
              </a:rPr>
              <a:t>) meende dat deze beleidsregel niet als een algemene beleidsregel kon worden aangemerkt, doch was te kwalificeren als een individuele instructie aan de Raad van Bestuur betreffende de transporttarieven van GTS. De beleidsregel bevatte dermate concrete parameters dat er voor de raad van bestuur vrijwel geen enkele ruimte werd gelaten voor het maken van een eigen afweging.</a:t>
            </a:r>
            <a:endParaRPr lang="nl-NL" dirty="0">
              <a:latin typeface="Times New Roman"/>
              <a:ea typeface="Times New Roman"/>
            </a:endParaRPr>
          </a:p>
          <a:p>
            <a:pPr marL="447630" algn="just">
              <a:lnSpc>
                <a:spcPct val="115000"/>
              </a:lnSpc>
              <a:spcBef>
                <a:spcPts val="500"/>
              </a:spcBef>
              <a:spcAft>
                <a:spcPts val="1200"/>
              </a:spcAft>
            </a:pPr>
            <a:endParaRPr lang="nl-NL" i="1" dirty="0">
              <a:solidFill>
                <a:srgbClr val="000000"/>
              </a:solidFill>
              <a:ea typeface="Times New Roman"/>
            </a:endParaRPr>
          </a:p>
          <a:p>
            <a:pPr marL="447630" algn="just">
              <a:lnSpc>
                <a:spcPct val="115000"/>
              </a:lnSpc>
              <a:spcBef>
                <a:spcPts val="500"/>
              </a:spcBef>
              <a:spcAft>
                <a:spcPts val="1200"/>
              </a:spcAft>
            </a:pPr>
            <a:r>
              <a:rPr lang="nl-NL" i="1" dirty="0">
                <a:solidFill>
                  <a:srgbClr val="000000"/>
                </a:solidFill>
                <a:ea typeface="Times New Roman"/>
              </a:rPr>
              <a:t>“6.2.2  Het College stelt vast dat artikel 5d van de Mededingingswet in 2005 bij de wijziging van deze wet in verband met het omvormen van de Nederlandse mededingingsautoriteit tot een zelfstandig bestuursorgaan in werking is getreden. De toegekende status van zelfstandig bestuursorgaan heeft tot gevolg dat verweerder niet meer hiërarchisch ondergeschikt is aan de Minister. In de memorie van toelichting (…) is in dit verband onder meer opgemerkt dat deze status met zich brengt dat de Minister </a:t>
            </a:r>
            <a:r>
              <a:rPr lang="nl-NL" i="1" u="sng" dirty="0">
                <a:solidFill>
                  <a:srgbClr val="000000"/>
                </a:solidFill>
                <a:ea typeface="Times New Roman"/>
              </a:rPr>
              <a:t>niet meer de mogelijkheid heeft om in individuele gevallen aanwijzingen te geven en wordt gewezen op het belang van onafhankelijke oordeelsvorming op basis van specifieke deskundigheid.</a:t>
            </a:r>
            <a:r>
              <a:rPr lang="nl-NL" i="1" dirty="0">
                <a:solidFill>
                  <a:srgbClr val="000000"/>
                </a:solidFill>
                <a:ea typeface="Times New Roman"/>
              </a:rPr>
              <a:t> Voorts is gesteld dat de onafhankelijke oordeelsvorming van degene die deze wet toepast niet in geding mag komen en dat politieke beïnvloeding dient te worden voorkomen. (…)</a:t>
            </a:r>
            <a:endParaRPr lang="nl-NL" dirty="0">
              <a:latin typeface="Times New Roman"/>
              <a:ea typeface="Times New Roman"/>
            </a:endParaRPr>
          </a:p>
          <a:p>
            <a:pPr marL="447630" algn="just">
              <a:lnSpc>
                <a:spcPct val="115000"/>
              </a:lnSpc>
              <a:spcBef>
                <a:spcPts val="500"/>
              </a:spcBef>
              <a:spcAft>
                <a:spcPts val="1200"/>
              </a:spcAft>
            </a:pPr>
            <a:r>
              <a:rPr lang="nl-NL" i="1" dirty="0">
                <a:solidFill>
                  <a:srgbClr val="000000"/>
                </a:solidFill>
                <a:ea typeface="Times New Roman"/>
              </a:rPr>
              <a:t>6.2.4  Het College stelt vast dat deze parameters, (…), berusten op een politieke afweging teneinde financiële ruimte te scheppen voor investeringen van GTS in het belang van de voorzieningszekerheid en ter realisering van de zogenoemde gasrotonde. Het College is van oordeel dat de Minister met de vastlegging van de concrete parameters van de kapitaallasten van GTS, inbreuk heeft gemaakt op de zelfstandige en onafhankelijke oordeelsvorming die verweerder – als het aangewezen zelfstandig bestuursorgaan met de vereiste specifieke deskundigheid (…) toekomt. De vastlegging van bedoelde parameters behelst in wezen het geven van aanwijzingen aan verweerder met betrekking tot een beslissing in een individueel geval, hetgeen de wetgever (…) nu juist heeft willen voorkomen.”(onderstreping toegevoegd)</a:t>
            </a:r>
            <a:endParaRPr lang="nl-NL" dirty="0">
              <a:latin typeface="Times New Roman"/>
              <a:ea typeface="Times New Roman"/>
            </a:endParaRPr>
          </a:p>
          <a:p>
            <a:endParaRPr lang="nl-NL" dirty="0"/>
          </a:p>
        </p:txBody>
      </p:sp>
      <p:sp>
        <p:nvSpPr>
          <p:cNvPr id="4" name="Tijdelijke aanduiding voor dianummer 3"/>
          <p:cNvSpPr>
            <a:spLocks noGrp="1"/>
          </p:cNvSpPr>
          <p:nvPr>
            <p:ph type="sldNum" sz="quarter" idx="10"/>
          </p:nvPr>
        </p:nvSpPr>
        <p:spPr/>
        <p:txBody>
          <a:bodyPr/>
          <a:lstStyle/>
          <a:p>
            <a:fld id="{E6BD5B43-BFC6-4209-B1C8-05FA06F00D32}" type="slidenum">
              <a:rPr lang="nl-NL" smtClean="0"/>
              <a:t>2</a:t>
            </a:fld>
            <a:endParaRPr lang="nl-NL"/>
          </a:p>
        </p:txBody>
      </p:sp>
    </p:spTree>
    <p:extLst>
      <p:ext uri="{BB962C8B-B14F-4D97-AF65-F5344CB8AC3E}">
        <p14:creationId xmlns:p14="http://schemas.microsoft.com/office/powerpoint/2010/main" val="4550131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6BD5B43-BFC6-4209-B1C8-05FA06F00D32}" type="slidenum">
              <a:rPr lang="nl-NL" smtClean="0"/>
              <a:t>21</a:t>
            </a:fld>
            <a:endParaRPr lang="nl-NL"/>
          </a:p>
        </p:txBody>
      </p:sp>
    </p:spTree>
    <p:extLst>
      <p:ext uri="{BB962C8B-B14F-4D97-AF65-F5344CB8AC3E}">
        <p14:creationId xmlns:p14="http://schemas.microsoft.com/office/powerpoint/2010/main" val="20906835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6BD5B43-BFC6-4209-B1C8-05FA06F00D32}" type="slidenum">
              <a:rPr lang="nl-NL" smtClean="0"/>
              <a:t>22</a:t>
            </a:fld>
            <a:endParaRPr lang="nl-NL"/>
          </a:p>
        </p:txBody>
      </p:sp>
    </p:spTree>
    <p:extLst>
      <p:ext uri="{BB962C8B-B14F-4D97-AF65-F5344CB8AC3E}">
        <p14:creationId xmlns:p14="http://schemas.microsoft.com/office/powerpoint/2010/main" val="20906835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6BD5B43-BFC6-4209-B1C8-05FA06F00D32}" type="slidenum">
              <a:rPr lang="nl-NL" smtClean="0"/>
              <a:t>23</a:t>
            </a:fld>
            <a:endParaRPr lang="nl-NL"/>
          </a:p>
        </p:txBody>
      </p:sp>
    </p:spTree>
    <p:extLst>
      <p:ext uri="{BB962C8B-B14F-4D97-AF65-F5344CB8AC3E}">
        <p14:creationId xmlns:p14="http://schemas.microsoft.com/office/powerpoint/2010/main" val="20906835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6BD5B43-BFC6-4209-B1C8-05FA06F00D32}" type="slidenum">
              <a:rPr lang="nl-NL" smtClean="0"/>
              <a:t>24</a:t>
            </a:fld>
            <a:endParaRPr lang="nl-NL"/>
          </a:p>
        </p:txBody>
      </p:sp>
    </p:spTree>
    <p:extLst>
      <p:ext uri="{BB962C8B-B14F-4D97-AF65-F5344CB8AC3E}">
        <p14:creationId xmlns:p14="http://schemas.microsoft.com/office/powerpoint/2010/main" val="20906835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6BD5B43-BFC6-4209-B1C8-05FA06F00D32}" type="slidenum">
              <a:rPr lang="nl-NL" smtClean="0"/>
              <a:t>25</a:t>
            </a:fld>
            <a:endParaRPr lang="nl-NL"/>
          </a:p>
        </p:txBody>
      </p:sp>
    </p:spTree>
    <p:extLst>
      <p:ext uri="{BB962C8B-B14F-4D97-AF65-F5344CB8AC3E}">
        <p14:creationId xmlns:p14="http://schemas.microsoft.com/office/powerpoint/2010/main" val="20906835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0488" y="746125"/>
            <a:ext cx="6616700" cy="3722688"/>
          </a:xfrm>
        </p:spPr>
      </p:sp>
      <p:sp>
        <p:nvSpPr>
          <p:cNvPr id="3" name="Espace réservé des commentaires 2"/>
          <p:cNvSpPr>
            <a:spLocks noGrp="1"/>
          </p:cNvSpPr>
          <p:nvPr>
            <p:ph type="body" idx="1"/>
          </p:nvPr>
        </p:nvSpPr>
        <p:spPr/>
        <p:txBody>
          <a:bodyPr/>
          <a:lstStyle/>
          <a:p>
            <a:endParaRPr lang="en-GB"/>
          </a:p>
        </p:txBody>
      </p:sp>
      <p:sp>
        <p:nvSpPr>
          <p:cNvPr id="4" name="Espace réservé du numéro de diapositive 3"/>
          <p:cNvSpPr>
            <a:spLocks noGrp="1"/>
          </p:cNvSpPr>
          <p:nvPr>
            <p:ph type="sldNum" sz="quarter" idx="10"/>
          </p:nvPr>
        </p:nvSpPr>
        <p:spPr/>
        <p:txBody>
          <a:bodyPr/>
          <a:lstStyle/>
          <a:p>
            <a:fld id="{65812DAB-9B03-2546-B2FF-CA8BED3BD4C8}" type="slidenum">
              <a:rPr lang="en-US" smtClean="0"/>
              <a:t>26</a:t>
            </a:fld>
            <a:endParaRPr lang="en-US"/>
          </a:p>
        </p:txBody>
      </p:sp>
    </p:spTree>
    <p:extLst>
      <p:ext uri="{BB962C8B-B14F-4D97-AF65-F5344CB8AC3E}">
        <p14:creationId xmlns:p14="http://schemas.microsoft.com/office/powerpoint/2010/main" val="17941388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447630" algn="just">
              <a:lnSpc>
                <a:spcPct val="115000"/>
              </a:lnSpc>
              <a:spcBef>
                <a:spcPts val="500"/>
              </a:spcBef>
              <a:spcAft>
                <a:spcPts val="1200"/>
              </a:spcAft>
            </a:pPr>
            <a:endParaRPr lang="nl-NL" i="1" dirty="0">
              <a:solidFill>
                <a:srgbClr val="000000"/>
              </a:solidFill>
              <a:ea typeface="Times New Roman"/>
            </a:endParaRPr>
          </a:p>
          <a:p>
            <a:pPr marL="447630" algn="just">
              <a:lnSpc>
                <a:spcPct val="115000"/>
              </a:lnSpc>
              <a:spcBef>
                <a:spcPts val="500"/>
              </a:spcBef>
              <a:spcAft>
                <a:spcPts val="1200"/>
              </a:spcAft>
            </a:pPr>
            <a:endParaRPr lang="nl-NL" i="1" dirty="0">
              <a:solidFill>
                <a:srgbClr val="000000"/>
              </a:solidFill>
              <a:ea typeface="Times New Roman"/>
            </a:endParaRPr>
          </a:p>
          <a:p>
            <a:pPr marL="447630" algn="just">
              <a:lnSpc>
                <a:spcPct val="115000"/>
              </a:lnSpc>
              <a:spcBef>
                <a:spcPts val="500"/>
              </a:spcBef>
              <a:spcAft>
                <a:spcPts val="1200"/>
              </a:spcAft>
            </a:pPr>
            <a:endParaRPr lang="nl-NL" i="1" dirty="0">
              <a:solidFill>
                <a:srgbClr val="000000"/>
              </a:solidFill>
              <a:ea typeface="Times New Roman"/>
            </a:endParaRPr>
          </a:p>
          <a:p>
            <a:pPr marL="447630" algn="just">
              <a:lnSpc>
                <a:spcPct val="115000"/>
              </a:lnSpc>
              <a:spcBef>
                <a:spcPts val="500"/>
              </a:spcBef>
              <a:spcAft>
                <a:spcPts val="1200"/>
              </a:spcAft>
            </a:pPr>
            <a:endParaRPr lang="nl-NL" i="1" dirty="0">
              <a:solidFill>
                <a:srgbClr val="000000"/>
              </a:solidFill>
              <a:ea typeface="Times New Roman"/>
            </a:endParaRPr>
          </a:p>
          <a:p>
            <a:pPr marL="447630" algn="just">
              <a:lnSpc>
                <a:spcPct val="115000"/>
              </a:lnSpc>
              <a:spcBef>
                <a:spcPts val="500"/>
              </a:spcBef>
              <a:spcAft>
                <a:spcPts val="1200"/>
              </a:spcAft>
            </a:pPr>
            <a:endParaRPr lang="nl-NL" i="1" dirty="0">
              <a:solidFill>
                <a:srgbClr val="000000"/>
              </a:solidFill>
              <a:ea typeface="Times New Roman"/>
            </a:endParaRPr>
          </a:p>
          <a:p>
            <a:pPr marL="447630" algn="just">
              <a:lnSpc>
                <a:spcPct val="115000"/>
              </a:lnSpc>
              <a:spcBef>
                <a:spcPts val="500"/>
              </a:spcBef>
              <a:spcAft>
                <a:spcPts val="1200"/>
              </a:spcAft>
            </a:pPr>
            <a:endParaRPr lang="nl-NL" i="1" dirty="0">
              <a:solidFill>
                <a:srgbClr val="000000"/>
              </a:solidFill>
              <a:ea typeface="Times New Roman"/>
            </a:endParaRPr>
          </a:p>
          <a:p>
            <a:pPr marL="447630" algn="just">
              <a:lnSpc>
                <a:spcPct val="115000"/>
              </a:lnSpc>
              <a:spcBef>
                <a:spcPts val="500"/>
              </a:spcBef>
              <a:spcAft>
                <a:spcPts val="1200"/>
              </a:spcAft>
            </a:pPr>
            <a:endParaRPr lang="nl-NL" i="1" dirty="0">
              <a:solidFill>
                <a:srgbClr val="000000"/>
              </a:solidFill>
              <a:ea typeface="Times New Roman"/>
            </a:endParaRPr>
          </a:p>
          <a:p>
            <a:pPr algn="just">
              <a:lnSpc>
                <a:spcPct val="115000"/>
              </a:lnSpc>
              <a:spcAft>
                <a:spcPts val="1200"/>
              </a:spcAft>
            </a:pPr>
            <a:r>
              <a:rPr lang="nl-NL" dirty="0">
                <a:solidFill>
                  <a:srgbClr val="000000"/>
                </a:solidFill>
                <a:ea typeface="Times New Roman"/>
              </a:rPr>
              <a:t>Wat was de situatie? In deze zaak betrof het een beleidsregel van de Minister van Economische Zaken, waarin zij de raad van bestuur een aanwijzing gaf hoe om te gaan met de vaststelling van de tarieven van GTS (Gas Transport Services BV), waarvan de Staat 100% aandeelhouder is. De klager, EnergieNed (Vereniging van </a:t>
            </a:r>
            <a:r>
              <a:rPr lang="nl-NL" dirty="0" err="1">
                <a:solidFill>
                  <a:srgbClr val="000000"/>
                </a:solidFill>
                <a:ea typeface="Times New Roman"/>
              </a:rPr>
              <a:t>Energieproceducenten</a:t>
            </a:r>
            <a:r>
              <a:rPr lang="nl-NL" dirty="0">
                <a:solidFill>
                  <a:srgbClr val="000000"/>
                </a:solidFill>
                <a:ea typeface="Times New Roman"/>
              </a:rPr>
              <a:t>) meende dat deze beleidsregel niet als een algemene beleidsregel kon worden aangemerkt, doch was te kwalificeren als een individuele instructie aan de Raad van Bestuur betreffende de transporttarieven van GTS. De beleidsregel bevatte dermate concrete parameters dat er voor de raad van bestuur vrijwel geen enkele ruimte werd gelaten voor het maken van een eigen afweging.</a:t>
            </a:r>
            <a:endParaRPr lang="nl-NL" dirty="0">
              <a:latin typeface="Times New Roman"/>
              <a:ea typeface="Times New Roman"/>
            </a:endParaRPr>
          </a:p>
          <a:p>
            <a:pPr marL="447630" algn="just">
              <a:lnSpc>
                <a:spcPct val="115000"/>
              </a:lnSpc>
              <a:spcBef>
                <a:spcPts val="500"/>
              </a:spcBef>
              <a:spcAft>
                <a:spcPts val="1200"/>
              </a:spcAft>
            </a:pPr>
            <a:endParaRPr lang="nl-NL" i="1" dirty="0">
              <a:solidFill>
                <a:srgbClr val="000000"/>
              </a:solidFill>
              <a:ea typeface="Times New Roman"/>
            </a:endParaRPr>
          </a:p>
          <a:p>
            <a:pPr marL="447630" algn="just">
              <a:lnSpc>
                <a:spcPct val="115000"/>
              </a:lnSpc>
              <a:spcBef>
                <a:spcPts val="500"/>
              </a:spcBef>
              <a:spcAft>
                <a:spcPts val="1200"/>
              </a:spcAft>
            </a:pPr>
            <a:r>
              <a:rPr lang="nl-NL" i="1" dirty="0">
                <a:solidFill>
                  <a:srgbClr val="000000"/>
                </a:solidFill>
                <a:ea typeface="Times New Roman"/>
              </a:rPr>
              <a:t>“6.2.2  Het College stelt vast dat artikel 5d van de Mededingingswet in 2005 bij de wijziging van deze wet in verband met het omvormen van de Nederlandse mededingingsautoriteit tot een zelfstandig bestuursorgaan in werking is getreden. De toegekende status van zelfstandig bestuursorgaan heeft tot gevolg dat verweerder niet meer hiërarchisch ondergeschikt is aan de Minister. In de memorie van toelichting (…) is in dit verband onder meer opgemerkt dat deze status met zich brengt dat de Minister </a:t>
            </a:r>
            <a:r>
              <a:rPr lang="nl-NL" i="1" u="sng" dirty="0">
                <a:solidFill>
                  <a:srgbClr val="000000"/>
                </a:solidFill>
                <a:ea typeface="Times New Roman"/>
              </a:rPr>
              <a:t>niet meer de mogelijkheid heeft om in individuele gevallen aanwijzingen te geven en wordt gewezen op het belang van onafhankelijke oordeelsvorming op basis van specifieke deskundigheid.</a:t>
            </a:r>
            <a:r>
              <a:rPr lang="nl-NL" i="1" dirty="0">
                <a:solidFill>
                  <a:srgbClr val="000000"/>
                </a:solidFill>
                <a:ea typeface="Times New Roman"/>
              </a:rPr>
              <a:t> Voorts is gesteld dat de onafhankelijke oordeelsvorming van degene die deze wet toepast niet in geding mag komen en dat politieke beïnvloeding dient te worden voorkomen. (…)</a:t>
            </a:r>
            <a:endParaRPr lang="nl-NL" dirty="0">
              <a:latin typeface="Times New Roman"/>
              <a:ea typeface="Times New Roman"/>
            </a:endParaRPr>
          </a:p>
          <a:p>
            <a:pPr marL="447630" algn="just">
              <a:lnSpc>
                <a:spcPct val="115000"/>
              </a:lnSpc>
              <a:spcBef>
                <a:spcPts val="500"/>
              </a:spcBef>
              <a:spcAft>
                <a:spcPts val="1200"/>
              </a:spcAft>
            </a:pPr>
            <a:r>
              <a:rPr lang="nl-NL" i="1" dirty="0">
                <a:solidFill>
                  <a:srgbClr val="000000"/>
                </a:solidFill>
                <a:ea typeface="Times New Roman"/>
              </a:rPr>
              <a:t>6.2.4  Het College stelt vast dat deze parameters, (…), berusten op een politieke afweging teneinde financiële ruimte te scheppen voor investeringen van GTS in het belang van de voorzieningszekerheid en ter realisering van de zogenoemde gasrotonde. Het College is van oordeel dat de Minister met de vastlegging van de concrete parameters van de kapitaallasten van GTS, inbreuk heeft gemaakt op de zelfstandige en onafhankelijke oordeelsvorming die verweerder – als het aangewezen zelfstandig bestuursorgaan met de vereiste specifieke deskundigheid (…) toekomt. De vastlegging van bedoelde parameters behelst in wezen het geven van aanwijzingen aan verweerder met betrekking tot een beslissing in een individueel geval, hetgeen de wetgever (…) nu juist heeft willen voorkomen.”(onderstreping toegevoegd)</a:t>
            </a:r>
            <a:endParaRPr lang="nl-NL" dirty="0">
              <a:latin typeface="Times New Roman"/>
              <a:ea typeface="Times New Roman"/>
            </a:endParaRPr>
          </a:p>
          <a:p>
            <a:endParaRPr lang="nl-NL" dirty="0"/>
          </a:p>
        </p:txBody>
      </p:sp>
      <p:sp>
        <p:nvSpPr>
          <p:cNvPr id="4" name="Tijdelijke aanduiding voor dianummer 3"/>
          <p:cNvSpPr>
            <a:spLocks noGrp="1"/>
          </p:cNvSpPr>
          <p:nvPr>
            <p:ph type="sldNum" sz="quarter" idx="10"/>
          </p:nvPr>
        </p:nvSpPr>
        <p:spPr/>
        <p:txBody>
          <a:bodyPr/>
          <a:lstStyle/>
          <a:p>
            <a:fld id="{E6BD5B43-BFC6-4209-B1C8-05FA06F00D32}" type="slidenum">
              <a:rPr lang="nl-NL" smtClean="0"/>
              <a:t>28</a:t>
            </a:fld>
            <a:endParaRPr lang="nl-NL"/>
          </a:p>
        </p:txBody>
      </p:sp>
    </p:spTree>
    <p:extLst>
      <p:ext uri="{BB962C8B-B14F-4D97-AF65-F5344CB8AC3E}">
        <p14:creationId xmlns:p14="http://schemas.microsoft.com/office/powerpoint/2010/main" val="11423704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6BD5B43-BFC6-4209-B1C8-05FA06F00D32}" type="slidenum">
              <a:rPr lang="nl-NL" smtClean="0"/>
              <a:t>29</a:t>
            </a:fld>
            <a:endParaRPr lang="nl-NL"/>
          </a:p>
        </p:txBody>
      </p:sp>
    </p:spTree>
    <p:extLst>
      <p:ext uri="{BB962C8B-B14F-4D97-AF65-F5344CB8AC3E}">
        <p14:creationId xmlns:p14="http://schemas.microsoft.com/office/powerpoint/2010/main" val="20906835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447630" algn="just">
              <a:lnSpc>
                <a:spcPct val="115000"/>
              </a:lnSpc>
              <a:spcBef>
                <a:spcPts val="500"/>
              </a:spcBef>
              <a:spcAft>
                <a:spcPts val="1200"/>
              </a:spcAft>
            </a:pPr>
            <a:endParaRPr lang="nl-NL" i="1" dirty="0">
              <a:solidFill>
                <a:srgbClr val="000000"/>
              </a:solidFill>
              <a:ea typeface="Times New Roman"/>
            </a:endParaRPr>
          </a:p>
          <a:p>
            <a:pPr marL="447630" algn="just">
              <a:lnSpc>
                <a:spcPct val="115000"/>
              </a:lnSpc>
              <a:spcBef>
                <a:spcPts val="500"/>
              </a:spcBef>
              <a:spcAft>
                <a:spcPts val="1200"/>
              </a:spcAft>
            </a:pPr>
            <a:endParaRPr lang="nl-NL" i="1" dirty="0">
              <a:solidFill>
                <a:srgbClr val="000000"/>
              </a:solidFill>
              <a:ea typeface="Times New Roman"/>
            </a:endParaRPr>
          </a:p>
          <a:p>
            <a:pPr marL="447630" algn="just">
              <a:lnSpc>
                <a:spcPct val="115000"/>
              </a:lnSpc>
              <a:spcBef>
                <a:spcPts val="500"/>
              </a:spcBef>
              <a:spcAft>
                <a:spcPts val="1200"/>
              </a:spcAft>
            </a:pPr>
            <a:endParaRPr lang="nl-NL" i="1" dirty="0">
              <a:solidFill>
                <a:srgbClr val="000000"/>
              </a:solidFill>
              <a:ea typeface="Times New Roman"/>
            </a:endParaRPr>
          </a:p>
          <a:p>
            <a:pPr marL="447630" algn="just">
              <a:lnSpc>
                <a:spcPct val="115000"/>
              </a:lnSpc>
              <a:spcBef>
                <a:spcPts val="500"/>
              </a:spcBef>
              <a:spcAft>
                <a:spcPts val="1200"/>
              </a:spcAft>
            </a:pPr>
            <a:endParaRPr lang="nl-NL" i="1" dirty="0">
              <a:solidFill>
                <a:srgbClr val="000000"/>
              </a:solidFill>
              <a:ea typeface="Times New Roman"/>
            </a:endParaRPr>
          </a:p>
          <a:p>
            <a:pPr marL="447630" algn="just">
              <a:lnSpc>
                <a:spcPct val="115000"/>
              </a:lnSpc>
              <a:spcBef>
                <a:spcPts val="500"/>
              </a:spcBef>
              <a:spcAft>
                <a:spcPts val="1200"/>
              </a:spcAft>
            </a:pPr>
            <a:endParaRPr lang="nl-NL" i="1" dirty="0">
              <a:solidFill>
                <a:srgbClr val="000000"/>
              </a:solidFill>
              <a:ea typeface="Times New Roman"/>
            </a:endParaRPr>
          </a:p>
          <a:p>
            <a:pPr marL="447630" algn="just">
              <a:lnSpc>
                <a:spcPct val="115000"/>
              </a:lnSpc>
              <a:spcBef>
                <a:spcPts val="500"/>
              </a:spcBef>
              <a:spcAft>
                <a:spcPts val="1200"/>
              </a:spcAft>
            </a:pPr>
            <a:endParaRPr lang="nl-NL" i="1" dirty="0">
              <a:solidFill>
                <a:srgbClr val="000000"/>
              </a:solidFill>
              <a:ea typeface="Times New Roman"/>
            </a:endParaRPr>
          </a:p>
          <a:p>
            <a:pPr marL="447630" algn="just">
              <a:lnSpc>
                <a:spcPct val="115000"/>
              </a:lnSpc>
              <a:spcBef>
                <a:spcPts val="500"/>
              </a:spcBef>
              <a:spcAft>
                <a:spcPts val="1200"/>
              </a:spcAft>
            </a:pPr>
            <a:endParaRPr lang="nl-NL" i="1" dirty="0">
              <a:solidFill>
                <a:srgbClr val="000000"/>
              </a:solidFill>
              <a:ea typeface="Times New Roman"/>
            </a:endParaRPr>
          </a:p>
          <a:p>
            <a:pPr algn="just">
              <a:lnSpc>
                <a:spcPct val="115000"/>
              </a:lnSpc>
              <a:spcAft>
                <a:spcPts val="1200"/>
              </a:spcAft>
            </a:pPr>
            <a:r>
              <a:rPr lang="nl-NL" dirty="0">
                <a:solidFill>
                  <a:srgbClr val="000000"/>
                </a:solidFill>
                <a:ea typeface="Times New Roman"/>
              </a:rPr>
              <a:t>Wat was de situatie? In deze zaak betrof het een beleidsregel van de Minister van Economische Zaken, waarin zij de raad van bestuur een aanwijzing gaf hoe om te gaan met de vaststelling van de tarieven van GTS (Gas Transport Services BV), waarvan de Staat 100% aandeelhouder is. De klager, EnergieNed (Vereniging van </a:t>
            </a:r>
            <a:r>
              <a:rPr lang="nl-NL" dirty="0" err="1">
                <a:solidFill>
                  <a:srgbClr val="000000"/>
                </a:solidFill>
                <a:ea typeface="Times New Roman"/>
              </a:rPr>
              <a:t>Energieproceducenten</a:t>
            </a:r>
            <a:r>
              <a:rPr lang="nl-NL" dirty="0">
                <a:solidFill>
                  <a:srgbClr val="000000"/>
                </a:solidFill>
                <a:ea typeface="Times New Roman"/>
              </a:rPr>
              <a:t>) meende dat deze beleidsregel niet als een algemene beleidsregel kon worden aangemerkt, doch was te kwalificeren als een individuele instructie aan de Raad van Bestuur betreffende de transporttarieven van GTS. De beleidsregel bevatte dermate concrete parameters dat er voor de raad van bestuur vrijwel geen enkele ruimte werd gelaten voor het maken van een eigen afweging.</a:t>
            </a:r>
            <a:endParaRPr lang="nl-NL" dirty="0">
              <a:latin typeface="Times New Roman"/>
              <a:ea typeface="Times New Roman"/>
            </a:endParaRPr>
          </a:p>
          <a:p>
            <a:pPr marL="447630" algn="just">
              <a:lnSpc>
                <a:spcPct val="115000"/>
              </a:lnSpc>
              <a:spcBef>
                <a:spcPts val="500"/>
              </a:spcBef>
              <a:spcAft>
                <a:spcPts val="1200"/>
              </a:spcAft>
            </a:pPr>
            <a:endParaRPr lang="nl-NL" i="1" dirty="0">
              <a:solidFill>
                <a:srgbClr val="000000"/>
              </a:solidFill>
              <a:ea typeface="Times New Roman"/>
            </a:endParaRPr>
          </a:p>
          <a:p>
            <a:pPr marL="447630" algn="just">
              <a:lnSpc>
                <a:spcPct val="115000"/>
              </a:lnSpc>
              <a:spcBef>
                <a:spcPts val="500"/>
              </a:spcBef>
              <a:spcAft>
                <a:spcPts val="1200"/>
              </a:spcAft>
            </a:pPr>
            <a:r>
              <a:rPr lang="nl-NL" i="1" dirty="0">
                <a:solidFill>
                  <a:srgbClr val="000000"/>
                </a:solidFill>
                <a:ea typeface="Times New Roman"/>
              </a:rPr>
              <a:t>“6.2.2  Het College stelt vast dat artikel 5d van de Mededingingswet in 2005 bij de wijziging van deze wet in verband met het omvormen van de Nederlandse mededingingsautoriteit tot een zelfstandig bestuursorgaan in werking is getreden. De toegekende status van zelfstandig bestuursorgaan heeft tot gevolg dat verweerder niet meer hiërarchisch ondergeschikt is aan de Minister. In de memorie van toelichting (…) is in dit verband onder meer opgemerkt dat deze status met zich brengt dat de Minister </a:t>
            </a:r>
            <a:r>
              <a:rPr lang="nl-NL" i="1" u="sng" dirty="0">
                <a:solidFill>
                  <a:srgbClr val="000000"/>
                </a:solidFill>
                <a:ea typeface="Times New Roman"/>
              </a:rPr>
              <a:t>niet meer de mogelijkheid heeft om in individuele gevallen aanwijzingen te geven en wordt gewezen op het belang van onafhankelijke oordeelsvorming op basis van specifieke deskundigheid.</a:t>
            </a:r>
            <a:r>
              <a:rPr lang="nl-NL" i="1" dirty="0">
                <a:solidFill>
                  <a:srgbClr val="000000"/>
                </a:solidFill>
                <a:ea typeface="Times New Roman"/>
              </a:rPr>
              <a:t> Voorts is gesteld dat de onafhankelijke oordeelsvorming van degene die deze wet toepast niet in geding mag komen en dat politieke beïnvloeding dient te worden voorkomen. (…)</a:t>
            </a:r>
            <a:endParaRPr lang="nl-NL" dirty="0">
              <a:latin typeface="Times New Roman"/>
              <a:ea typeface="Times New Roman"/>
            </a:endParaRPr>
          </a:p>
          <a:p>
            <a:pPr marL="447630" algn="just">
              <a:lnSpc>
                <a:spcPct val="115000"/>
              </a:lnSpc>
              <a:spcBef>
                <a:spcPts val="500"/>
              </a:spcBef>
              <a:spcAft>
                <a:spcPts val="1200"/>
              </a:spcAft>
            </a:pPr>
            <a:r>
              <a:rPr lang="nl-NL" i="1" dirty="0">
                <a:solidFill>
                  <a:srgbClr val="000000"/>
                </a:solidFill>
                <a:ea typeface="Times New Roman"/>
              </a:rPr>
              <a:t>6.2.4  Het College stelt vast dat deze parameters, (…), berusten op een politieke afweging teneinde financiële ruimte te scheppen voor investeringen van GTS in het belang van de voorzieningszekerheid en ter realisering van de zogenoemde gasrotonde. Het College is van oordeel dat de Minister met de vastlegging van de concrete parameters van de kapitaallasten van GTS, inbreuk heeft gemaakt op de zelfstandige en onafhankelijke oordeelsvorming die verweerder – als het aangewezen zelfstandig bestuursorgaan met de vereiste specifieke deskundigheid (…) toekomt. De vastlegging van bedoelde parameters behelst in wezen het geven van aanwijzingen aan verweerder met betrekking tot een beslissing in een individueel geval, hetgeen de wetgever (…) nu juist heeft willen voorkomen.”(onderstreping toegevoegd)</a:t>
            </a:r>
            <a:endParaRPr lang="nl-NL" dirty="0">
              <a:latin typeface="Times New Roman"/>
              <a:ea typeface="Times New Roman"/>
            </a:endParaRPr>
          </a:p>
          <a:p>
            <a:endParaRPr lang="nl-NL" dirty="0"/>
          </a:p>
        </p:txBody>
      </p:sp>
      <p:sp>
        <p:nvSpPr>
          <p:cNvPr id="4" name="Tijdelijke aanduiding voor dianummer 3"/>
          <p:cNvSpPr>
            <a:spLocks noGrp="1"/>
          </p:cNvSpPr>
          <p:nvPr>
            <p:ph type="sldNum" sz="quarter" idx="10"/>
          </p:nvPr>
        </p:nvSpPr>
        <p:spPr/>
        <p:txBody>
          <a:bodyPr/>
          <a:lstStyle/>
          <a:p>
            <a:fld id="{E6BD5B43-BFC6-4209-B1C8-05FA06F00D32}" type="slidenum">
              <a:rPr lang="nl-NL" smtClean="0"/>
              <a:t>30</a:t>
            </a:fld>
            <a:endParaRPr lang="nl-NL"/>
          </a:p>
        </p:txBody>
      </p:sp>
    </p:spTree>
    <p:extLst>
      <p:ext uri="{BB962C8B-B14F-4D97-AF65-F5344CB8AC3E}">
        <p14:creationId xmlns:p14="http://schemas.microsoft.com/office/powerpoint/2010/main" val="2093087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6BD5B43-BFC6-4209-B1C8-05FA06F00D32}" type="slidenum">
              <a:rPr lang="nl-NL" smtClean="0"/>
              <a:t>3</a:t>
            </a:fld>
            <a:endParaRPr lang="nl-NL"/>
          </a:p>
        </p:txBody>
      </p:sp>
    </p:spTree>
    <p:extLst>
      <p:ext uri="{BB962C8B-B14F-4D97-AF65-F5344CB8AC3E}">
        <p14:creationId xmlns:p14="http://schemas.microsoft.com/office/powerpoint/2010/main" val="2090683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6BD5B43-BFC6-4209-B1C8-05FA06F00D32}" type="slidenum">
              <a:rPr lang="nl-NL" smtClean="0"/>
              <a:t>4</a:t>
            </a:fld>
            <a:endParaRPr lang="nl-NL"/>
          </a:p>
        </p:txBody>
      </p:sp>
    </p:spTree>
    <p:extLst>
      <p:ext uri="{BB962C8B-B14F-4D97-AF65-F5344CB8AC3E}">
        <p14:creationId xmlns:p14="http://schemas.microsoft.com/office/powerpoint/2010/main" val="20906835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6BD5B43-BFC6-4209-B1C8-05FA06F00D32}" type="slidenum">
              <a:rPr lang="nl-NL" smtClean="0"/>
              <a:t>6</a:t>
            </a:fld>
            <a:endParaRPr lang="nl-NL"/>
          </a:p>
        </p:txBody>
      </p:sp>
    </p:spTree>
    <p:extLst>
      <p:ext uri="{BB962C8B-B14F-4D97-AF65-F5344CB8AC3E}">
        <p14:creationId xmlns:p14="http://schemas.microsoft.com/office/powerpoint/2010/main" val="20906835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6BD5B43-BFC6-4209-B1C8-05FA06F00D32}" type="slidenum">
              <a:rPr lang="nl-NL" smtClean="0"/>
              <a:t>7</a:t>
            </a:fld>
            <a:endParaRPr lang="nl-NL"/>
          </a:p>
        </p:txBody>
      </p:sp>
    </p:spTree>
    <p:extLst>
      <p:ext uri="{BB962C8B-B14F-4D97-AF65-F5344CB8AC3E}">
        <p14:creationId xmlns:p14="http://schemas.microsoft.com/office/powerpoint/2010/main" val="20906835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6BD5B43-BFC6-4209-B1C8-05FA06F00D32}" type="slidenum">
              <a:rPr lang="nl-NL" smtClean="0"/>
              <a:t>8</a:t>
            </a:fld>
            <a:endParaRPr lang="nl-NL"/>
          </a:p>
        </p:txBody>
      </p:sp>
    </p:spTree>
    <p:extLst>
      <p:ext uri="{BB962C8B-B14F-4D97-AF65-F5344CB8AC3E}">
        <p14:creationId xmlns:p14="http://schemas.microsoft.com/office/powerpoint/2010/main" val="20906835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6BD5B43-BFC6-4209-B1C8-05FA06F00D32}" type="slidenum">
              <a:rPr lang="nl-NL" smtClean="0"/>
              <a:t>9</a:t>
            </a:fld>
            <a:endParaRPr lang="nl-NL"/>
          </a:p>
        </p:txBody>
      </p:sp>
    </p:spTree>
    <p:extLst>
      <p:ext uri="{BB962C8B-B14F-4D97-AF65-F5344CB8AC3E}">
        <p14:creationId xmlns:p14="http://schemas.microsoft.com/office/powerpoint/2010/main" val="20906835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6BD5B43-BFC6-4209-B1C8-05FA06F00D32}" type="slidenum">
              <a:rPr lang="nl-NL" smtClean="0"/>
              <a:t>10</a:t>
            </a:fld>
            <a:endParaRPr lang="nl-NL"/>
          </a:p>
        </p:txBody>
      </p:sp>
    </p:spTree>
    <p:extLst>
      <p:ext uri="{BB962C8B-B14F-4D97-AF65-F5344CB8AC3E}">
        <p14:creationId xmlns:p14="http://schemas.microsoft.com/office/powerpoint/2010/main" val="2090683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199622-18B0-4C09-96CB-7DF9DF9B77DD}" type="datetime1">
              <a:rPr lang="en-US" smtClean="0"/>
              <a:t>4/11/2017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‹N°›</a:t>
            </a:fld>
            <a:endParaRPr lang="en-US" dirty="0"/>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3430F8-4B9F-4590-90E7-0A361DAF3254}" type="datetime1">
              <a:rPr lang="en-US" smtClean="0"/>
              <a:t>4/11/2017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66355A-084C-D24E-9AD2-7E4FC41EA627}" type="slidenum">
              <a:rPr lang="en-US" smtClean="0"/>
              <a:t>‹N°›</a:t>
            </a:fld>
            <a:endParaRPr lang="en-US" dirty="0"/>
          </a:p>
        </p:txBody>
      </p:sp>
    </p:spTree>
    <p:extLst>
      <p:ext uri="{BB962C8B-B14F-4D97-AF65-F5344CB8AC3E}">
        <p14:creationId xmlns:p14="http://schemas.microsoft.com/office/powerpoint/2010/main" val="372331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AC6C32-1DA7-4FB6-ADB5-5D56434EFEB2}" type="datetime1">
              <a:rPr lang="en-US" smtClean="0"/>
              <a:t>4/11/2017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66355A-084C-D24E-9AD2-7E4FC41EA627}" type="slidenum">
              <a:rPr lang="en-US" smtClean="0"/>
              <a:t>‹N°›</a:t>
            </a:fld>
            <a:endParaRPr lang="en-US" dirty="0"/>
          </a:p>
        </p:txBody>
      </p:sp>
    </p:spTree>
    <p:extLst>
      <p:ext uri="{BB962C8B-B14F-4D97-AF65-F5344CB8AC3E}">
        <p14:creationId xmlns:p14="http://schemas.microsoft.com/office/powerpoint/2010/main" val="24179964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1D6873-FE25-4716-92DD-25476885ED9A}" type="datetime1">
              <a:rPr lang="en-US" smtClean="0"/>
              <a:t>4/11/2017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66355A-084C-D24E-9AD2-7E4FC41EA627}" type="slidenum">
              <a:rPr lang="en-US" smtClean="0"/>
              <a:t>‹N°›</a:t>
            </a:fld>
            <a:endParaRPr lang="en-US" dirty="0"/>
          </a:p>
        </p:txBody>
      </p:sp>
    </p:spTree>
    <p:extLst>
      <p:ext uri="{BB962C8B-B14F-4D97-AF65-F5344CB8AC3E}">
        <p14:creationId xmlns:p14="http://schemas.microsoft.com/office/powerpoint/2010/main" val="3651656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12124" y="1590541"/>
            <a:ext cx="8274676" cy="3168096"/>
          </a:xfrm>
        </p:spPr>
        <p:txBody>
          <a:bodyPr/>
          <a:lstStyle>
            <a:lvl1pPr>
              <a:defRPr sz="2000">
                <a:solidFill>
                  <a:srgbClr val="1A3283"/>
                </a:solidFill>
              </a:defRPr>
            </a:lvl1pPr>
            <a:lvl2pPr>
              <a:defRPr sz="1800">
                <a:solidFill>
                  <a:srgbClr val="1A3283"/>
                </a:solidFill>
              </a:defRPr>
            </a:lvl2pPr>
            <a:lvl3pPr>
              <a:defRPr sz="1600">
                <a:solidFill>
                  <a:srgbClr val="1A3283"/>
                </a:solidFill>
              </a:defRPr>
            </a:lvl3pPr>
            <a:lvl4pPr>
              <a:defRPr sz="1400">
                <a:solidFill>
                  <a:srgbClr val="1A3283"/>
                </a:solidFill>
              </a:defRPr>
            </a:lvl4pPr>
            <a:lvl5pPr>
              <a:defRPr sz="1400">
                <a:solidFill>
                  <a:srgbClr val="1A3283"/>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11D6873-FE25-4716-92DD-25476885ED9A}" type="datetime1">
              <a:rPr lang="en-US" smtClean="0"/>
              <a:t>4/11/2017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66355A-084C-D24E-9AD2-7E4FC41EA627}" type="slidenum">
              <a:rPr lang="en-US" smtClean="0"/>
              <a:t>‹N°›</a:t>
            </a:fld>
            <a:endParaRPr lang="en-US" dirty="0"/>
          </a:p>
        </p:txBody>
      </p:sp>
      <p:sp>
        <p:nvSpPr>
          <p:cNvPr id="7" name="TextBox 1"/>
          <p:cNvSpPr txBox="1"/>
          <p:nvPr userDrawn="1"/>
        </p:nvSpPr>
        <p:spPr>
          <a:xfrm>
            <a:off x="0" y="994739"/>
            <a:ext cx="9144000" cy="505968"/>
          </a:xfrm>
          <a:prstGeom prst="rect">
            <a:avLst/>
          </a:prstGeom>
          <a:noFill/>
          <a:effectLst/>
        </p:spPr>
        <p:txBody>
          <a:bodyPr wrap="square" rtlCol="0" anchor="t">
            <a:noAutofit/>
          </a:bodyPr>
          <a:lstStyle/>
          <a:p>
            <a:pPr algn="ctr"/>
            <a:r>
              <a:rPr lang="en-GB" altLang="fr-FR" sz="2400" b="1" dirty="0" smtClean="0">
                <a:solidFill>
                  <a:srgbClr val="FFFFFF"/>
                </a:solidFill>
                <a:latin typeface="+mj-lt"/>
                <a:cs typeface="B Futura Bold"/>
              </a:rPr>
              <a:t>Ex post evaluation</a:t>
            </a:r>
            <a:endParaRPr lang="en-GB" sz="1400" dirty="0">
              <a:solidFill>
                <a:srgbClr val="FFFFFF"/>
              </a:solidFill>
              <a:effectLst>
                <a:outerShdw blurRad="50800" dist="38100" dir="2700000" algn="tl" rotWithShape="0">
                  <a:srgbClr val="3366FF">
                    <a:alpha val="43000"/>
                  </a:srgbClr>
                </a:outerShdw>
              </a:effectLst>
              <a:latin typeface="B Futura Bold"/>
              <a:cs typeface="B Futura Bold"/>
            </a:endParaRPr>
          </a:p>
        </p:txBody>
      </p:sp>
      <p:sp>
        <p:nvSpPr>
          <p:cNvPr id="8" name="Rounded Rectangle 2"/>
          <p:cNvSpPr/>
          <p:nvPr userDrawn="1"/>
        </p:nvSpPr>
        <p:spPr>
          <a:xfrm>
            <a:off x="1634637" y="986113"/>
            <a:ext cx="5793946" cy="523220"/>
          </a:xfrm>
          <a:prstGeom prst="roundRect">
            <a:avLst/>
          </a:prstGeom>
          <a:solidFill>
            <a:srgbClr val="1A3283"/>
          </a:solidFill>
          <a:ln w="3810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A9081A-5FFB-44B1-B483-892208EA4613}" type="datetime1">
              <a:rPr lang="en-US" smtClean="0"/>
              <a:t>4/11/2017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AF2B4D-6B12-4EDF-87BB-2B55CECB6611}" type="slidenum">
              <a:rPr lang="en-US" smtClean="0"/>
              <a:pPr/>
              <a:t>‹N°›</a:t>
            </a:fld>
            <a:endParaRPr lang="en-US" dirty="0"/>
          </a:p>
        </p:txBody>
      </p:sp>
    </p:spTree>
    <p:extLst>
      <p:ext uri="{BB962C8B-B14F-4D97-AF65-F5344CB8AC3E}">
        <p14:creationId xmlns:p14="http://schemas.microsoft.com/office/powerpoint/2010/main" val="112239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598E60-56CA-48E3-A228-E75D9C94213A}" type="datetime1">
              <a:rPr lang="en-US" smtClean="0"/>
              <a:t>4/11/2017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66355A-084C-D24E-9AD2-7E4FC41EA627}" type="slidenum">
              <a:rPr lang="en-US" smtClean="0"/>
              <a:t>‹N°›</a:t>
            </a:fld>
            <a:endParaRPr lang="en-US" dirty="0"/>
          </a:p>
        </p:txBody>
      </p:sp>
    </p:spTree>
    <p:extLst>
      <p:ext uri="{BB962C8B-B14F-4D97-AF65-F5344CB8AC3E}">
        <p14:creationId xmlns:p14="http://schemas.microsoft.com/office/powerpoint/2010/main" val="126059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F26A24-A8F1-4061-9516-9125CD23EA22}" type="datetime1">
              <a:rPr lang="en-US" smtClean="0"/>
              <a:t>4/11/2017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066355A-084C-D24E-9AD2-7E4FC41EA627}" type="slidenum">
              <a:rPr lang="en-US" smtClean="0"/>
              <a:t>‹N°›</a:t>
            </a:fld>
            <a:endParaRPr lang="en-US" dirty="0"/>
          </a:p>
        </p:txBody>
      </p:sp>
    </p:spTree>
    <p:extLst>
      <p:ext uri="{BB962C8B-B14F-4D97-AF65-F5344CB8AC3E}">
        <p14:creationId xmlns:p14="http://schemas.microsoft.com/office/powerpoint/2010/main" val="248682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269BEE-A351-4680-A4D1-8C3E5628F382}" type="datetime1">
              <a:rPr lang="en-US" smtClean="0"/>
              <a:t>4/11/2017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‹N°›</a:t>
            </a:fld>
            <a:endParaRPr lang="en-US" dirty="0"/>
          </a:p>
        </p:txBody>
      </p:sp>
    </p:spTree>
    <p:extLst>
      <p:ext uri="{BB962C8B-B14F-4D97-AF65-F5344CB8AC3E}">
        <p14:creationId xmlns:p14="http://schemas.microsoft.com/office/powerpoint/2010/main" val="108471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793B53-CCB0-4C4A-82FF-F0DA923A170C}" type="datetime1">
              <a:rPr lang="en-US" smtClean="0"/>
              <a:t>4/11/2017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066355A-084C-D24E-9AD2-7E4FC41EA627}" type="slidenum">
              <a:rPr lang="en-US" smtClean="0"/>
              <a:t>‹N°›</a:t>
            </a:fld>
            <a:endParaRPr lang="en-US" dirty="0"/>
          </a:p>
        </p:txBody>
      </p:sp>
    </p:spTree>
    <p:extLst>
      <p:ext uri="{BB962C8B-B14F-4D97-AF65-F5344CB8AC3E}">
        <p14:creationId xmlns:p14="http://schemas.microsoft.com/office/powerpoint/2010/main" val="124922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9DEE97-76B9-4FD2-BA0C-07472357CB4D}" type="datetime1">
              <a:rPr lang="en-US" smtClean="0"/>
              <a:t>4/11/2017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‹N°›</a:t>
            </a:fld>
            <a:endParaRPr kumimoji="0" lang="en-US" dirty="0">
              <a:solidFill>
                <a:schemeClr val="accent3">
                  <a:shade val="75000"/>
                </a:schemeClr>
              </a:solidFill>
            </a:endParaRPr>
          </a:p>
        </p:txBody>
      </p:sp>
    </p:spTree>
    <p:extLst>
      <p:ext uri="{BB962C8B-B14F-4D97-AF65-F5344CB8AC3E}">
        <p14:creationId xmlns:p14="http://schemas.microsoft.com/office/powerpoint/2010/main" val="121822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6CBE1F-FDAF-40EE-8702-CC2662109D3C}" type="datetime1">
              <a:rPr lang="en-US" smtClean="0"/>
              <a:t>4/11/2017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66355A-084C-D24E-9AD2-7E4FC41EA627}" type="slidenum">
              <a:rPr lang="en-US" smtClean="0"/>
              <a:t>‹N°›</a:t>
            </a:fld>
            <a:endParaRPr lang="en-US" dirty="0"/>
          </a:p>
        </p:txBody>
      </p:sp>
    </p:spTree>
    <p:extLst>
      <p:ext uri="{BB962C8B-B14F-4D97-AF65-F5344CB8AC3E}">
        <p14:creationId xmlns:p14="http://schemas.microsoft.com/office/powerpoint/2010/main" val="361598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0DABCBF-B93E-4AD3-8621-FA9108F1AD62}" type="datetime1">
              <a:rPr lang="en-US" smtClean="0"/>
              <a:t>4/11/2017</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‹N°›</a:t>
            </a:fld>
            <a:endParaRPr lang="en-US" dirty="0"/>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7" r:id="rId2"/>
    <p:sldLayoutId id="2147493458" r:id="rId3"/>
    <p:sldLayoutId id="2147493459" r:id="rId4"/>
    <p:sldLayoutId id="2147493460" r:id="rId5"/>
    <p:sldLayoutId id="2147493461" r:id="rId6"/>
    <p:sldLayoutId id="2147493462" r:id="rId7"/>
    <p:sldLayoutId id="2147493463" r:id="rId8"/>
    <p:sldLayoutId id="2147493464" r:id="rId9"/>
    <p:sldLayoutId id="2147493465" r:id="rId10"/>
    <p:sldLayoutId id="2147493466" r:id="rId11"/>
    <p:sldLayoutId id="2147493467" r:id="rId1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2.xml"/><Relationship Id="rId1" Type="http://schemas.openxmlformats.org/officeDocument/2006/relationships/themeOverride" Target="../theme/themeOverride4.xml"/><Relationship Id="rId4" Type="http://schemas.openxmlformats.org/officeDocument/2006/relationships/image" Target="../media/image1.jp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2.xml"/><Relationship Id="rId1" Type="http://schemas.openxmlformats.org/officeDocument/2006/relationships/themeOverride" Target="../theme/themeOverride5.xml"/><Relationship Id="rId4" Type="http://schemas.openxmlformats.org/officeDocument/2006/relationships/image" Target="../media/image1.jp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2.xml"/><Relationship Id="rId1" Type="http://schemas.openxmlformats.org/officeDocument/2006/relationships/themeOverride" Target="../theme/themeOverride6.xml"/><Relationship Id="rId4" Type="http://schemas.openxmlformats.org/officeDocument/2006/relationships/image" Target="../media/image1.jp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2.xml"/><Relationship Id="rId1" Type="http://schemas.openxmlformats.org/officeDocument/2006/relationships/themeOverride" Target="../theme/themeOverride7.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2.xml"/><Relationship Id="rId1" Type="http://schemas.openxmlformats.org/officeDocument/2006/relationships/themeOverride" Target="../theme/themeOverride8.xml"/><Relationship Id="rId4" Type="http://schemas.openxmlformats.org/officeDocument/2006/relationships/image" Target="../media/image1.jp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2.xml"/><Relationship Id="rId1" Type="http://schemas.openxmlformats.org/officeDocument/2006/relationships/themeOverride" Target="../theme/themeOverride9.xml"/><Relationship Id="rId4" Type="http://schemas.openxmlformats.org/officeDocument/2006/relationships/image" Target="../media/image1.jp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2.xml"/><Relationship Id="rId1" Type="http://schemas.openxmlformats.org/officeDocument/2006/relationships/themeOverride" Target="../theme/themeOverride10.xml"/><Relationship Id="rId4" Type="http://schemas.openxmlformats.org/officeDocument/2006/relationships/image" Target="../media/image1.jp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2.xml"/><Relationship Id="rId1" Type="http://schemas.openxmlformats.org/officeDocument/2006/relationships/themeOverride" Target="../theme/themeOverride11.xml"/><Relationship Id="rId4" Type="http://schemas.openxmlformats.org/officeDocument/2006/relationships/image" Target="../media/image1.jp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2.xml"/><Relationship Id="rId1" Type="http://schemas.openxmlformats.org/officeDocument/2006/relationships/themeOverride" Target="../theme/themeOverride12.xml"/><Relationship Id="rId4" Type="http://schemas.openxmlformats.org/officeDocument/2006/relationships/image" Target="../media/image1.jp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2.xml"/><Relationship Id="rId1" Type="http://schemas.openxmlformats.org/officeDocument/2006/relationships/themeOverride" Target="../theme/themeOverride13.xml"/><Relationship Id="rId4" Type="http://schemas.openxmlformats.org/officeDocument/2006/relationships/image" Target="../media/image1.jp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flipH="1">
            <a:off x="7236945" y="137298"/>
            <a:ext cx="499757" cy="1077784"/>
          </a:xfrm>
          <a:prstGeom prst="line">
            <a:avLst/>
          </a:prstGeom>
          <a:ln>
            <a:solidFill>
              <a:schemeClr val="bg1">
                <a:alpha val="21000"/>
              </a:schemeClr>
            </a:solidFill>
          </a:ln>
          <a:effectLst/>
        </p:spPr>
        <p:style>
          <a:lnRef idx="2">
            <a:schemeClr val="accent1"/>
          </a:lnRef>
          <a:fillRef idx="0">
            <a:schemeClr val="accent1"/>
          </a:fillRef>
          <a:effectRef idx="1">
            <a:schemeClr val="accent1"/>
          </a:effectRef>
          <a:fontRef idx="minor">
            <a:schemeClr val="tx1"/>
          </a:fontRef>
        </p:style>
      </p:cxnSp>
      <p:sp>
        <p:nvSpPr>
          <p:cNvPr id="5" name="TextBox 2"/>
          <p:cNvSpPr txBox="1"/>
          <p:nvPr/>
        </p:nvSpPr>
        <p:spPr>
          <a:xfrm>
            <a:off x="2634020" y="3654537"/>
            <a:ext cx="6117929" cy="1400383"/>
          </a:xfrm>
          <a:prstGeom prst="rect">
            <a:avLst/>
          </a:prstGeom>
          <a:noFill/>
        </p:spPr>
        <p:txBody>
          <a:bodyPr wrap="square" rtlCol="0">
            <a:spAutoFit/>
          </a:bodyPr>
          <a:lstStyle/>
          <a:p>
            <a:pPr algn="r">
              <a:spcAft>
                <a:spcPts val="600"/>
              </a:spcAft>
            </a:pPr>
            <a:r>
              <a:rPr lang="en-GB" altLang="fr-FR" sz="2400" b="1" dirty="0">
                <a:solidFill>
                  <a:srgbClr val="1A3283"/>
                </a:solidFill>
                <a:latin typeface="+mj-lt"/>
                <a:cs typeface="B Futura Bold"/>
              </a:rPr>
              <a:t>Professor </a:t>
            </a:r>
            <a:r>
              <a:rPr lang="en-GB" altLang="fr-FR" sz="2400" b="1" dirty="0" smtClean="0">
                <a:solidFill>
                  <a:srgbClr val="1A3283"/>
                </a:solidFill>
                <a:latin typeface="+mj-lt"/>
                <a:cs typeface="B Futura Bold"/>
              </a:rPr>
              <a:t>Chris Nash</a:t>
            </a:r>
          </a:p>
          <a:p>
            <a:pPr algn="r">
              <a:spcAft>
                <a:spcPts val="600"/>
              </a:spcAft>
            </a:pPr>
            <a:r>
              <a:rPr lang="en-GB" altLang="fr-FR" dirty="0" smtClean="0">
                <a:solidFill>
                  <a:srgbClr val="1A3283"/>
                </a:solidFill>
                <a:latin typeface="+mj-lt"/>
                <a:cs typeface="H Futura Heavy"/>
              </a:rPr>
              <a:t>Research Fellow, CERRE</a:t>
            </a:r>
          </a:p>
          <a:p>
            <a:pPr algn="r">
              <a:spcAft>
                <a:spcPts val="600"/>
              </a:spcAft>
            </a:pPr>
            <a:r>
              <a:rPr lang="fr-BE" altLang="fr-FR" dirty="0" smtClean="0">
                <a:solidFill>
                  <a:srgbClr val="1A3283"/>
                </a:solidFill>
                <a:latin typeface="+mj-lt"/>
                <a:cs typeface="H Futura Heavy"/>
              </a:rPr>
              <a:t>Professor, University of Leeds</a:t>
            </a:r>
            <a:endParaRPr lang="en-GB" altLang="fr-FR" dirty="0" smtClean="0">
              <a:solidFill>
                <a:srgbClr val="1A3283"/>
              </a:solidFill>
              <a:latin typeface="+mj-lt"/>
              <a:cs typeface="H Futura Heavy"/>
            </a:endParaRPr>
          </a:p>
          <a:p>
            <a:pPr algn="r"/>
            <a:endParaRPr lang="en-GB" sz="1000" dirty="0">
              <a:solidFill>
                <a:srgbClr val="1A3283"/>
              </a:solidFill>
              <a:latin typeface="+mj-lt"/>
              <a:cs typeface="H Futura Heavy"/>
            </a:endParaRPr>
          </a:p>
        </p:txBody>
      </p:sp>
      <p:sp>
        <p:nvSpPr>
          <p:cNvPr id="7" name="TextBox 1"/>
          <p:cNvSpPr txBox="1"/>
          <p:nvPr/>
        </p:nvSpPr>
        <p:spPr>
          <a:xfrm>
            <a:off x="0" y="2048560"/>
            <a:ext cx="9144000" cy="646331"/>
          </a:xfrm>
          <a:prstGeom prst="rect">
            <a:avLst/>
          </a:prstGeom>
          <a:noFill/>
        </p:spPr>
        <p:txBody>
          <a:bodyPr wrap="square" rtlCol="0" anchor="ctr">
            <a:spAutoFit/>
          </a:bodyPr>
          <a:lstStyle/>
          <a:p>
            <a:pPr algn="ctr"/>
            <a:r>
              <a:rPr lang="en-GB" sz="3600" b="1" dirty="0">
                <a:solidFill>
                  <a:srgbClr val="1A3283"/>
                </a:solidFill>
                <a:ea typeface="Helvetica" charset="0"/>
                <a:cs typeface="Helvetica" charset="0"/>
              </a:rPr>
              <a:t>Liberalisation of </a:t>
            </a:r>
            <a:r>
              <a:rPr lang="en-GB" sz="3600" b="1" dirty="0" smtClean="0">
                <a:solidFill>
                  <a:srgbClr val="1A3283"/>
                </a:solidFill>
                <a:ea typeface="Helvetica" charset="0"/>
                <a:cs typeface="Helvetica" charset="0"/>
              </a:rPr>
              <a:t>Passenger Rail Services</a:t>
            </a:r>
            <a:endParaRPr lang="en-GB" sz="3600" b="1" dirty="0">
              <a:solidFill>
                <a:srgbClr val="1A3283"/>
              </a:solidFill>
              <a:latin typeface="+mj-lt"/>
              <a:cs typeface="Futura Std Medium"/>
            </a:endParaRPr>
          </a:p>
        </p:txBody>
      </p:sp>
    </p:spTree>
    <p:extLst>
      <p:ext uri="{BB962C8B-B14F-4D97-AF65-F5344CB8AC3E}">
        <p14:creationId xmlns:p14="http://schemas.microsoft.com/office/powerpoint/2010/main" val="174077180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66598" y="1741939"/>
            <a:ext cx="8133936" cy="3508439"/>
          </a:xfrm>
        </p:spPr>
        <p:txBody>
          <a:bodyPr>
            <a:noAutofit/>
          </a:bodyPr>
          <a:lstStyle/>
          <a:p>
            <a:pPr algn="just"/>
            <a:r>
              <a:rPr lang="en-GB" sz="2600" dirty="0" smtClean="0">
                <a:solidFill>
                  <a:srgbClr val="1A3283"/>
                </a:solidFill>
                <a:ea typeface="Helvetica" charset="0"/>
                <a:cs typeface="Helvetica" charset="0"/>
              </a:rPr>
              <a:t>20 </a:t>
            </a:r>
            <a:r>
              <a:rPr lang="en-GB" sz="2600" dirty="0">
                <a:solidFill>
                  <a:srgbClr val="1A3283"/>
                </a:solidFill>
                <a:ea typeface="Helvetica" charset="0"/>
                <a:cs typeface="Helvetica" charset="0"/>
              </a:rPr>
              <a:t>franchises </a:t>
            </a:r>
            <a:r>
              <a:rPr lang="en-GB" sz="2600" dirty="0" smtClean="0">
                <a:solidFill>
                  <a:srgbClr val="1A3283"/>
                </a:solidFill>
                <a:ea typeface="Helvetica" charset="0"/>
                <a:cs typeface="Helvetica" charset="0"/>
              </a:rPr>
              <a:t>(</a:t>
            </a:r>
            <a:r>
              <a:rPr lang="en-GB" sz="2600" dirty="0">
                <a:solidFill>
                  <a:srgbClr val="1A3283"/>
                </a:solidFill>
                <a:ea typeface="Helvetica" charset="0"/>
                <a:cs typeface="Helvetica" charset="0"/>
              </a:rPr>
              <a:t>foreign railways and British bus companies)</a:t>
            </a:r>
          </a:p>
          <a:p>
            <a:pPr algn="just"/>
            <a:r>
              <a:rPr lang="en-GB" sz="2600" dirty="0">
                <a:solidFill>
                  <a:srgbClr val="1A3283"/>
                </a:solidFill>
                <a:ea typeface="Helvetica" charset="0"/>
                <a:cs typeface="Helvetica" charset="0"/>
              </a:rPr>
              <a:t>Freight privatised with open access (DB </a:t>
            </a:r>
            <a:r>
              <a:rPr lang="en-GB" sz="2600" dirty="0" err="1">
                <a:solidFill>
                  <a:srgbClr val="1A3283"/>
                </a:solidFill>
                <a:ea typeface="Helvetica" charset="0"/>
                <a:cs typeface="Helvetica" charset="0"/>
              </a:rPr>
              <a:t>Schenker</a:t>
            </a:r>
            <a:r>
              <a:rPr lang="en-GB" sz="2600" dirty="0">
                <a:solidFill>
                  <a:srgbClr val="1A3283"/>
                </a:solidFill>
                <a:ea typeface="Helvetica" charset="0"/>
                <a:cs typeface="Helvetica" charset="0"/>
              </a:rPr>
              <a:t> and Freightliner main operators) </a:t>
            </a:r>
          </a:p>
          <a:p>
            <a:pPr algn="just"/>
            <a:r>
              <a:rPr lang="en-GB" sz="2600" dirty="0">
                <a:solidFill>
                  <a:srgbClr val="1A3283"/>
                </a:solidFill>
                <a:ea typeface="Helvetica" charset="0"/>
                <a:cs typeface="Helvetica" charset="0"/>
              </a:rPr>
              <a:t>Strong independent regulator (ORR)</a:t>
            </a:r>
          </a:p>
          <a:p>
            <a:pPr algn="just"/>
            <a:r>
              <a:rPr lang="en-GB" sz="2600" dirty="0">
                <a:solidFill>
                  <a:srgbClr val="1A3283"/>
                </a:solidFill>
                <a:ea typeface="Helvetica" charset="0"/>
                <a:cs typeface="Helvetica" charset="0"/>
              </a:rPr>
              <a:t>Limited open access passenger competition permitted; protection for </a:t>
            </a:r>
            <a:r>
              <a:rPr lang="en-GB" sz="2600" dirty="0" smtClean="0">
                <a:solidFill>
                  <a:srgbClr val="1A3283"/>
                </a:solidFill>
                <a:ea typeface="Helvetica" charset="0"/>
                <a:cs typeface="Helvetica" charset="0"/>
              </a:rPr>
              <a:t>franchisees</a:t>
            </a:r>
            <a:endParaRPr lang="en-GB" sz="2600" dirty="0">
              <a:solidFill>
                <a:srgbClr val="1A3283"/>
              </a:solidFill>
              <a:ea typeface="Helvetica" charset="0"/>
              <a:cs typeface="Helvetica" charset="0"/>
            </a:endParaRPr>
          </a:p>
          <a:p>
            <a:pPr algn="just"/>
            <a:endParaRPr lang="en-GB" sz="1800" dirty="0">
              <a:solidFill>
                <a:srgbClr val="1A3283"/>
              </a:solidFill>
              <a:ea typeface="Helvetica" charset="0"/>
              <a:cs typeface="Helvetica" charset="0"/>
            </a:endParaRPr>
          </a:p>
        </p:txBody>
      </p:sp>
      <p:sp>
        <p:nvSpPr>
          <p:cNvPr id="5" name="Rounded Rectangle 2"/>
          <p:cNvSpPr/>
          <p:nvPr/>
        </p:nvSpPr>
        <p:spPr>
          <a:xfrm>
            <a:off x="1319048" y="934445"/>
            <a:ext cx="6505904" cy="522669"/>
          </a:xfrm>
          <a:prstGeom prst="roundRect">
            <a:avLst/>
          </a:prstGeom>
          <a:solidFill>
            <a:srgbClr val="1A3283"/>
          </a:solidFill>
          <a:ln w="3810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altLang="ja-JP" sz="2400" dirty="0" smtClean="0">
                <a:ea typeface="ＭＳ Ｐゴシック" pitchFamily="34" charset="-128"/>
              </a:rPr>
              <a:t>Britain - II</a:t>
            </a:r>
            <a:endParaRPr lang="en-GB" sz="2400" b="1" dirty="0">
              <a:latin typeface="+mj-lt"/>
              <a:ea typeface="Helvetica" charset="0"/>
              <a:cs typeface="Helvetica" charset="0"/>
            </a:endParaRPr>
          </a:p>
        </p:txBody>
      </p:sp>
      <p:sp>
        <p:nvSpPr>
          <p:cNvPr id="6" name="Espace réservé du numéro de diapositive 3"/>
          <p:cNvSpPr>
            <a:spLocks noGrp="1"/>
          </p:cNvSpPr>
          <p:nvPr>
            <p:ph type="sldNum" sz="quarter" idx="12"/>
          </p:nvPr>
        </p:nvSpPr>
        <p:spPr>
          <a:xfrm>
            <a:off x="8116710" y="4767263"/>
            <a:ext cx="570089" cy="273844"/>
          </a:xfrm>
        </p:spPr>
        <p:txBody>
          <a:bodyPr/>
          <a:lstStyle/>
          <a:p>
            <a:fld id="{2066355A-084C-D24E-9AD2-7E4FC41EA627}" type="slidenum">
              <a:rPr lang="en-US" smtClean="0"/>
              <a:t>10</a:t>
            </a:fld>
            <a:endParaRPr lang="en-US" dirty="0"/>
          </a:p>
        </p:txBody>
      </p:sp>
    </p:spTree>
    <p:extLst>
      <p:ext uri="{BB962C8B-B14F-4D97-AF65-F5344CB8AC3E}">
        <p14:creationId xmlns:p14="http://schemas.microsoft.com/office/powerpoint/2010/main" val="989319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66598" y="1635061"/>
            <a:ext cx="8133936" cy="3508439"/>
          </a:xfrm>
        </p:spPr>
        <p:txBody>
          <a:bodyPr>
            <a:noAutofit/>
          </a:bodyPr>
          <a:lstStyle/>
          <a:p>
            <a:pPr marL="0" indent="0" algn="just">
              <a:buNone/>
            </a:pPr>
            <a:endParaRPr lang="en-GB" sz="1800" dirty="0">
              <a:solidFill>
                <a:srgbClr val="1A3283"/>
              </a:solidFill>
              <a:ea typeface="Helvetica" charset="0"/>
              <a:cs typeface="Helvetica" charset="0"/>
            </a:endParaRPr>
          </a:p>
          <a:p>
            <a:pPr algn="just"/>
            <a:endParaRPr lang="en-GB" sz="1800" dirty="0">
              <a:solidFill>
                <a:srgbClr val="1A3283"/>
              </a:solidFill>
              <a:ea typeface="Helvetica" charset="0"/>
              <a:cs typeface="Helvetica" charset="0"/>
            </a:endParaRPr>
          </a:p>
        </p:txBody>
      </p:sp>
      <p:sp>
        <p:nvSpPr>
          <p:cNvPr id="5" name="Rounded Rectangle 2"/>
          <p:cNvSpPr/>
          <p:nvPr/>
        </p:nvSpPr>
        <p:spPr>
          <a:xfrm>
            <a:off x="1319048" y="934445"/>
            <a:ext cx="6505904" cy="522669"/>
          </a:xfrm>
          <a:prstGeom prst="roundRect">
            <a:avLst/>
          </a:prstGeom>
          <a:solidFill>
            <a:srgbClr val="1A3283"/>
          </a:solidFill>
          <a:ln w="3810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altLang="ja-JP" sz="2400" dirty="0">
                <a:ea typeface="ＭＳ Ｐゴシック" pitchFamily="34" charset="-128"/>
              </a:rPr>
              <a:t>Rail passenger traffic in Britain</a:t>
            </a:r>
            <a:endParaRPr lang="en-GB" sz="2400" b="1" dirty="0">
              <a:latin typeface="+mj-lt"/>
              <a:ea typeface="Helvetica" charset="0"/>
              <a:cs typeface="Helvetica" charset="0"/>
            </a:endParaRPr>
          </a:p>
        </p:txBody>
      </p:sp>
      <p:sp>
        <p:nvSpPr>
          <p:cNvPr id="6" name="Espace réservé du numéro de diapositive 3"/>
          <p:cNvSpPr>
            <a:spLocks noGrp="1"/>
          </p:cNvSpPr>
          <p:nvPr>
            <p:ph type="sldNum" sz="quarter" idx="12"/>
          </p:nvPr>
        </p:nvSpPr>
        <p:spPr>
          <a:xfrm>
            <a:off x="8116710" y="4767263"/>
            <a:ext cx="570089" cy="273844"/>
          </a:xfrm>
        </p:spPr>
        <p:txBody>
          <a:bodyPr/>
          <a:lstStyle/>
          <a:p>
            <a:fld id="{2066355A-084C-D24E-9AD2-7E4FC41EA627}" type="slidenum">
              <a:rPr lang="en-US" smtClean="0"/>
              <a:t>11</a:t>
            </a:fld>
            <a:endParaRPr lang="en-US" dirty="0"/>
          </a:p>
        </p:txBody>
      </p:sp>
      <p:graphicFrame>
        <p:nvGraphicFramePr>
          <p:cNvPr id="7" name="Table Placeholder 3"/>
          <p:cNvGraphicFramePr>
            <a:graphicFrameLocks/>
          </p:cNvGraphicFramePr>
          <p:nvPr>
            <p:extLst>
              <p:ext uri="{D42A27DB-BD31-4B8C-83A1-F6EECF244321}">
                <p14:modId xmlns:p14="http://schemas.microsoft.com/office/powerpoint/2010/main" val="3298084678"/>
              </p:ext>
            </p:extLst>
          </p:nvPr>
        </p:nvGraphicFramePr>
        <p:xfrm>
          <a:off x="1311490" y="1679906"/>
          <a:ext cx="6805220" cy="284733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933989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66598" y="1635061"/>
            <a:ext cx="8133936" cy="3508439"/>
          </a:xfrm>
        </p:spPr>
        <p:txBody>
          <a:bodyPr>
            <a:noAutofit/>
          </a:bodyPr>
          <a:lstStyle/>
          <a:p>
            <a:pPr marL="0" indent="0" algn="just">
              <a:buNone/>
            </a:pPr>
            <a:endParaRPr lang="en-GB" sz="1800" dirty="0">
              <a:solidFill>
                <a:srgbClr val="1A3283"/>
              </a:solidFill>
              <a:ea typeface="Helvetica" charset="0"/>
              <a:cs typeface="Helvetica" charset="0"/>
            </a:endParaRPr>
          </a:p>
          <a:p>
            <a:pPr marL="0" indent="0" algn="just">
              <a:buNone/>
            </a:pPr>
            <a:r>
              <a:rPr lang="en-GB" altLang="ja-JP" sz="2800" dirty="0">
                <a:solidFill>
                  <a:srgbClr val="1A3283"/>
                </a:solidFill>
                <a:ea typeface="Helvetica" charset="0"/>
                <a:cs typeface="Helvetica" charset="0"/>
              </a:rPr>
              <a:t>	</a:t>
            </a:r>
            <a:r>
              <a:rPr lang="en-GB" altLang="ja-JP" sz="2800" dirty="0" smtClean="0">
                <a:solidFill>
                  <a:srgbClr val="1A3283"/>
                </a:solidFill>
                <a:ea typeface="Helvetica" charset="0"/>
                <a:cs typeface="Helvetica" charset="0"/>
              </a:rPr>
              <a:t>	</a:t>
            </a:r>
            <a:r>
              <a:rPr lang="en-GB" altLang="ja-JP" sz="2800" dirty="0">
                <a:solidFill>
                  <a:srgbClr val="1A3283"/>
                </a:solidFill>
                <a:ea typeface="Helvetica" charset="0"/>
                <a:cs typeface="Helvetica" charset="0"/>
              </a:rPr>
              <a:t>			</a:t>
            </a:r>
            <a:r>
              <a:rPr lang="en-GB" altLang="ja-JP" sz="2800" dirty="0" smtClean="0">
                <a:solidFill>
                  <a:srgbClr val="1A3283"/>
                </a:solidFill>
                <a:ea typeface="Helvetica" charset="0"/>
                <a:cs typeface="Helvetica" charset="0"/>
              </a:rPr>
              <a:t>	1996/7</a:t>
            </a:r>
            <a:r>
              <a:rPr lang="en-GB" altLang="ja-JP" sz="2800" dirty="0">
                <a:solidFill>
                  <a:srgbClr val="1A3283"/>
                </a:solidFill>
                <a:ea typeface="Helvetica" charset="0"/>
                <a:cs typeface="Helvetica" charset="0"/>
              </a:rPr>
              <a:t>	</a:t>
            </a:r>
            <a:r>
              <a:rPr lang="en-GB" altLang="ja-JP" sz="2800" dirty="0" smtClean="0">
                <a:solidFill>
                  <a:srgbClr val="1A3283"/>
                </a:solidFill>
                <a:ea typeface="Helvetica" charset="0"/>
                <a:cs typeface="Helvetica" charset="0"/>
              </a:rPr>
              <a:t>	2005/6</a:t>
            </a:r>
            <a:r>
              <a:rPr lang="en-GB" altLang="ja-JP" sz="2800" dirty="0">
                <a:solidFill>
                  <a:srgbClr val="1A3283"/>
                </a:solidFill>
                <a:ea typeface="Helvetica" charset="0"/>
                <a:cs typeface="Helvetica" charset="0"/>
              </a:rPr>
              <a:t>	</a:t>
            </a:r>
            <a:r>
              <a:rPr lang="en-GB" altLang="ja-JP" sz="2800" dirty="0" smtClean="0">
                <a:solidFill>
                  <a:srgbClr val="1A3283"/>
                </a:solidFill>
                <a:ea typeface="Helvetica" charset="0"/>
                <a:cs typeface="Helvetica" charset="0"/>
              </a:rPr>
              <a:t>	2011/2</a:t>
            </a:r>
            <a:endParaRPr lang="en-GB" altLang="ja-JP" sz="2800" dirty="0">
              <a:solidFill>
                <a:srgbClr val="1A3283"/>
              </a:solidFill>
              <a:ea typeface="Helvetica" charset="0"/>
              <a:cs typeface="Helvetica" charset="0"/>
            </a:endParaRPr>
          </a:p>
          <a:p>
            <a:pPr algn="just"/>
            <a:r>
              <a:rPr lang="en-GB" altLang="ja-JP" sz="2800" dirty="0">
                <a:solidFill>
                  <a:srgbClr val="1A3283"/>
                </a:solidFill>
                <a:ea typeface="Helvetica" charset="0"/>
                <a:cs typeface="Helvetica" charset="0"/>
              </a:rPr>
              <a:t>Total			</a:t>
            </a:r>
            <a:r>
              <a:rPr lang="en-GB" altLang="ja-JP" sz="2800" dirty="0" smtClean="0">
                <a:solidFill>
                  <a:srgbClr val="1A3283"/>
                </a:solidFill>
                <a:ea typeface="Helvetica" charset="0"/>
                <a:cs typeface="Helvetica" charset="0"/>
              </a:rPr>
              <a:t>		20.2</a:t>
            </a:r>
            <a:r>
              <a:rPr lang="en-GB" altLang="ja-JP" sz="2800" dirty="0">
                <a:solidFill>
                  <a:srgbClr val="1A3283"/>
                </a:solidFill>
                <a:ea typeface="Helvetica" charset="0"/>
                <a:cs typeface="Helvetica" charset="0"/>
              </a:rPr>
              <a:t>		</a:t>
            </a:r>
            <a:r>
              <a:rPr lang="en-GB" altLang="ja-JP" sz="2800" dirty="0" smtClean="0">
                <a:solidFill>
                  <a:srgbClr val="1A3283"/>
                </a:solidFill>
                <a:ea typeface="Helvetica" charset="0"/>
                <a:cs typeface="Helvetica" charset="0"/>
              </a:rPr>
              <a:t>	27.0</a:t>
            </a:r>
            <a:r>
              <a:rPr lang="en-GB" altLang="ja-JP" sz="2800" dirty="0">
                <a:solidFill>
                  <a:srgbClr val="1A3283"/>
                </a:solidFill>
                <a:ea typeface="Helvetica" charset="0"/>
                <a:cs typeface="Helvetica" charset="0"/>
              </a:rPr>
              <a:t>		</a:t>
            </a:r>
            <a:r>
              <a:rPr lang="en-GB" altLang="ja-JP" sz="2800" dirty="0" smtClean="0">
                <a:solidFill>
                  <a:srgbClr val="1A3283"/>
                </a:solidFill>
                <a:ea typeface="Helvetica" charset="0"/>
                <a:cs typeface="Helvetica" charset="0"/>
              </a:rPr>
              <a:t>	25.4</a:t>
            </a:r>
            <a:endParaRPr lang="en-GB" altLang="ja-JP" sz="2800" dirty="0">
              <a:solidFill>
                <a:srgbClr val="1A3283"/>
              </a:solidFill>
              <a:ea typeface="Helvetica" charset="0"/>
              <a:cs typeface="Helvetica" charset="0"/>
            </a:endParaRPr>
          </a:p>
          <a:p>
            <a:pPr algn="just"/>
            <a:r>
              <a:rPr lang="en-GB" altLang="ja-JP" sz="2800" dirty="0">
                <a:solidFill>
                  <a:srgbClr val="1A3283"/>
                </a:solidFill>
                <a:ea typeface="Helvetica" charset="0"/>
                <a:cs typeface="Helvetica" charset="0"/>
              </a:rPr>
              <a:t>Infrastructure 	  </a:t>
            </a:r>
            <a:r>
              <a:rPr lang="en-GB" altLang="ja-JP" sz="2800" dirty="0" smtClean="0">
                <a:solidFill>
                  <a:srgbClr val="1A3283"/>
                </a:solidFill>
                <a:ea typeface="Helvetica" charset="0"/>
                <a:cs typeface="Helvetica" charset="0"/>
              </a:rPr>
              <a:t>	9.2</a:t>
            </a:r>
            <a:r>
              <a:rPr lang="en-GB" altLang="ja-JP" sz="2800" dirty="0">
                <a:solidFill>
                  <a:srgbClr val="1A3283"/>
                </a:solidFill>
                <a:ea typeface="Helvetica" charset="0"/>
                <a:cs typeface="Helvetica" charset="0"/>
              </a:rPr>
              <a:t>		</a:t>
            </a:r>
            <a:r>
              <a:rPr lang="en-GB" altLang="ja-JP" sz="2800" dirty="0" smtClean="0">
                <a:solidFill>
                  <a:srgbClr val="1A3283"/>
                </a:solidFill>
                <a:ea typeface="Helvetica" charset="0"/>
                <a:cs typeface="Helvetica" charset="0"/>
              </a:rPr>
              <a:t>		14.4</a:t>
            </a:r>
            <a:r>
              <a:rPr lang="en-GB" altLang="ja-JP" sz="2800" dirty="0">
                <a:solidFill>
                  <a:srgbClr val="1A3283"/>
                </a:solidFill>
                <a:ea typeface="Helvetica" charset="0"/>
                <a:cs typeface="Helvetica" charset="0"/>
              </a:rPr>
              <a:t>		</a:t>
            </a:r>
            <a:r>
              <a:rPr lang="en-GB" altLang="ja-JP" sz="2800" dirty="0" smtClean="0">
                <a:solidFill>
                  <a:srgbClr val="1A3283"/>
                </a:solidFill>
                <a:ea typeface="Helvetica" charset="0"/>
                <a:cs typeface="Helvetica" charset="0"/>
              </a:rPr>
              <a:t>	13.9</a:t>
            </a:r>
            <a:endParaRPr lang="en-GB" altLang="ja-JP" sz="2800" dirty="0">
              <a:solidFill>
                <a:srgbClr val="1A3283"/>
              </a:solidFill>
              <a:ea typeface="Helvetica" charset="0"/>
              <a:cs typeface="Helvetica" charset="0"/>
            </a:endParaRPr>
          </a:p>
          <a:p>
            <a:pPr algn="just"/>
            <a:r>
              <a:rPr lang="en-GB" altLang="ja-JP" sz="2800" dirty="0">
                <a:solidFill>
                  <a:srgbClr val="1A3283"/>
                </a:solidFill>
                <a:ea typeface="Helvetica" charset="0"/>
                <a:cs typeface="Helvetica" charset="0"/>
              </a:rPr>
              <a:t>Operations.		</a:t>
            </a:r>
            <a:r>
              <a:rPr lang="en-GB" altLang="ja-JP" sz="2800" dirty="0" smtClean="0">
                <a:solidFill>
                  <a:srgbClr val="1A3283"/>
                </a:solidFill>
                <a:ea typeface="Helvetica" charset="0"/>
                <a:cs typeface="Helvetica" charset="0"/>
              </a:rPr>
              <a:t>	11.0</a:t>
            </a:r>
            <a:r>
              <a:rPr lang="en-GB" altLang="ja-JP" sz="2800" dirty="0">
                <a:solidFill>
                  <a:srgbClr val="1A3283"/>
                </a:solidFill>
                <a:ea typeface="Helvetica" charset="0"/>
                <a:cs typeface="Helvetica" charset="0"/>
              </a:rPr>
              <a:t>		</a:t>
            </a:r>
            <a:r>
              <a:rPr lang="en-GB" altLang="ja-JP" sz="2800" dirty="0" smtClean="0">
                <a:solidFill>
                  <a:srgbClr val="1A3283"/>
                </a:solidFill>
                <a:ea typeface="Helvetica" charset="0"/>
                <a:cs typeface="Helvetica" charset="0"/>
              </a:rPr>
              <a:t>	12.6</a:t>
            </a:r>
            <a:r>
              <a:rPr lang="en-GB" altLang="ja-JP" sz="2800" dirty="0">
                <a:solidFill>
                  <a:srgbClr val="1A3283"/>
                </a:solidFill>
                <a:ea typeface="Helvetica" charset="0"/>
                <a:cs typeface="Helvetica" charset="0"/>
              </a:rPr>
              <a:t>		</a:t>
            </a:r>
            <a:r>
              <a:rPr lang="en-GB" altLang="ja-JP" sz="2800" dirty="0" smtClean="0">
                <a:solidFill>
                  <a:srgbClr val="1A3283"/>
                </a:solidFill>
                <a:ea typeface="Helvetica" charset="0"/>
                <a:cs typeface="Helvetica" charset="0"/>
              </a:rPr>
              <a:t>	11.5</a:t>
            </a:r>
            <a:endParaRPr lang="en-GB" altLang="ja-JP" sz="2800" dirty="0">
              <a:solidFill>
                <a:srgbClr val="1A3283"/>
              </a:solidFill>
              <a:ea typeface="Helvetica" charset="0"/>
              <a:cs typeface="Helvetica" charset="0"/>
            </a:endParaRPr>
          </a:p>
          <a:p>
            <a:pPr algn="just"/>
            <a:r>
              <a:rPr lang="en-GB" altLang="ja-JP" sz="2800" dirty="0">
                <a:solidFill>
                  <a:srgbClr val="1A3283"/>
                </a:solidFill>
                <a:ea typeface="Helvetica" charset="0"/>
                <a:cs typeface="Helvetica" charset="0"/>
              </a:rPr>
              <a:t>Support		 </a:t>
            </a:r>
            <a:r>
              <a:rPr lang="en-GB" altLang="ja-JP" sz="2800" dirty="0" smtClean="0">
                <a:solidFill>
                  <a:srgbClr val="1A3283"/>
                </a:solidFill>
                <a:ea typeface="Helvetica" charset="0"/>
                <a:cs typeface="Helvetica" charset="0"/>
              </a:rPr>
              <a:t>		8.58</a:t>
            </a:r>
            <a:r>
              <a:rPr lang="en-GB" altLang="ja-JP" sz="2800" dirty="0">
                <a:solidFill>
                  <a:srgbClr val="1A3283"/>
                </a:solidFill>
                <a:ea typeface="Helvetica" charset="0"/>
                <a:cs typeface="Helvetica" charset="0"/>
              </a:rPr>
              <a:t>	</a:t>
            </a:r>
            <a:r>
              <a:rPr lang="en-GB" altLang="ja-JP" sz="2800" dirty="0" smtClean="0">
                <a:solidFill>
                  <a:srgbClr val="1A3283"/>
                </a:solidFill>
                <a:ea typeface="Helvetica" charset="0"/>
                <a:cs typeface="Helvetica" charset="0"/>
              </a:rPr>
              <a:t>		11.72 </a:t>
            </a:r>
            <a:r>
              <a:rPr lang="en-GB" altLang="ja-JP" sz="2800" dirty="0">
                <a:solidFill>
                  <a:srgbClr val="1A3283"/>
                </a:solidFill>
                <a:ea typeface="Helvetica" charset="0"/>
                <a:cs typeface="Helvetica" charset="0"/>
              </a:rPr>
              <a:t>	</a:t>
            </a:r>
            <a:r>
              <a:rPr lang="en-GB" altLang="ja-JP" sz="2800" dirty="0" smtClean="0">
                <a:solidFill>
                  <a:srgbClr val="1A3283"/>
                </a:solidFill>
                <a:ea typeface="Helvetica" charset="0"/>
                <a:cs typeface="Helvetica" charset="0"/>
              </a:rPr>
              <a:t>		5.08</a:t>
            </a:r>
            <a:endParaRPr lang="en-GB" sz="2800" dirty="0">
              <a:solidFill>
                <a:srgbClr val="1A3283"/>
              </a:solidFill>
              <a:ea typeface="Helvetica" charset="0"/>
              <a:cs typeface="Helvetica" charset="0"/>
            </a:endParaRPr>
          </a:p>
        </p:txBody>
      </p:sp>
      <p:sp>
        <p:nvSpPr>
          <p:cNvPr id="5" name="Rounded Rectangle 2"/>
          <p:cNvSpPr/>
          <p:nvPr/>
        </p:nvSpPr>
        <p:spPr>
          <a:xfrm>
            <a:off x="1319048" y="934445"/>
            <a:ext cx="6797662" cy="585597"/>
          </a:xfrm>
          <a:prstGeom prst="roundRect">
            <a:avLst/>
          </a:prstGeom>
          <a:solidFill>
            <a:srgbClr val="1A3283"/>
          </a:solidFill>
          <a:ln w="3810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altLang="ja-JP" sz="2400" dirty="0">
                <a:ea typeface="ＭＳ Ｐゴシック" pitchFamily="34" charset="-128"/>
              </a:rPr>
              <a:t>Passenger railway costs per train km (2011/2 prices)</a:t>
            </a:r>
            <a:endParaRPr lang="en-GB" sz="2400" b="1" dirty="0">
              <a:latin typeface="+mj-lt"/>
              <a:ea typeface="Helvetica" charset="0"/>
              <a:cs typeface="Helvetica" charset="0"/>
            </a:endParaRPr>
          </a:p>
        </p:txBody>
      </p:sp>
      <p:sp>
        <p:nvSpPr>
          <p:cNvPr id="6" name="Espace réservé du numéro de diapositive 3"/>
          <p:cNvSpPr>
            <a:spLocks noGrp="1"/>
          </p:cNvSpPr>
          <p:nvPr>
            <p:ph type="sldNum" sz="quarter" idx="12"/>
          </p:nvPr>
        </p:nvSpPr>
        <p:spPr>
          <a:xfrm>
            <a:off x="8116710" y="4767263"/>
            <a:ext cx="570089" cy="273844"/>
          </a:xfrm>
        </p:spPr>
        <p:txBody>
          <a:bodyPr/>
          <a:lstStyle/>
          <a:p>
            <a:fld id="{2066355A-084C-D24E-9AD2-7E4FC41EA627}" type="slidenum">
              <a:rPr lang="en-US" smtClean="0"/>
              <a:t>12</a:t>
            </a:fld>
            <a:endParaRPr lang="en-US" dirty="0"/>
          </a:p>
        </p:txBody>
      </p:sp>
    </p:spTree>
    <p:extLst>
      <p:ext uri="{BB962C8B-B14F-4D97-AF65-F5344CB8AC3E}">
        <p14:creationId xmlns:p14="http://schemas.microsoft.com/office/powerpoint/2010/main" val="23780885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66598" y="1706311"/>
            <a:ext cx="8133936" cy="3508439"/>
          </a:xfrm>
        </p:spPr>
        <p:txBody>
          <a:bodyPr>
            <a:noAutofit/>
          </a:bodyPr>
          <a:lstStyle/>
          <a:p>
            <a:pPr algn="just"/>
            <a:r>
              <a:rPr lang="en-GB" altLang="ja-JP" sz="2300" dirty="0" smtClean="0">
                <a:solidFill>
                  <a:srgbClr val="1A3283"/>
                </a:solidFill>
                <a:ea typeface="Helvetica" charset="0"/>
                <a:cs typeface="Helvetica" charset="0"/>
              </a:rPr>
              <a:t>Restructured </a:t>
            </a:r>
            <a:r>
              <a:rPr lang="en-GB" altLang="ja-JP" sz="2300" dirty="0">
                <a:solidFill>
                  <a:srgbClr val="1A3283"/>
                </a:solidFill>
                <a:ea typeface="Helvetica" charset="0"/>
                <a:cs typeface="Helvetica" charset="0"/>
              </a:rPr>
              <a:t>1996; responsibility for all rail subsidies transferred to federal states</a:t>
            </a:r>
          </a:p>
          <a:p>
            <a:pPr algn="just"/>
            <a:r>
              <a:rPr lang="en-GB" altLang="ja-JP" sz="2300" dirty="0">
                <a:solidFill>
                  <a:srgbClr val="1A3283"/>
                </a:solidFill>
                <a:ea typeface="Helvetica" charset="0"/>
                <a:cs typeface="Helvetica" charset="0"/>
              </a:rPr>
              <a:t>Gradual trend to competitive tendering; 18% of services now in the hands of entrants</a:t>
            </a:r>
          </a:p>
          <a:p>
            <a:pPr algn="just"/>
            <a:r>
              <a:rPr lang="en-GB" altLang="ja-JP" sz="2300" dirty="0">
                <a:solidFill>
                  <a:srgbClr val="1A3283"/>
                </a:solidFill>
                <a:ea typeface="Helvetica" charset="0"/>
                <a:cs typeface="Helvetica" charset="0"/>
              </a:rPr>
              <a:t>New entrants largely foreign government companies (FS, </a:t>
            </a:r>
            <a:r>
              <a:rPr lang="en-GB" altLang="ja-JP" sz="2300" dirty="0" err="1">
                <a:solidFill>
                  <a:srgbClr val="1A3283"/>
                </a:solidFill>
                <a:ea typeface="Helvetica" charset="0"/>
                <a:cs typeface="Helvetica" charset="0"/>
              </a:rPr>
              <a:t>Transdev</a:t>
            </a:r>
            <a:r>
              <a:rPr lang="en-GB" altLang="ja-JP" sz="2300" dirty="0">
                <a:solidFill>
                  <a:srgbClr val="1A3283"/>
                </a:solidFill>
                <a:ea typeface="Helvetica" charset="0"/>
                <a:cs typeface="Helvetica" charset="0"/>
              </a:rPr>
              <a:t>) and German regional companies</a:t>
            </a:r>
          </a:p>
          <a:p>
            <a:pPr algn="just"/>
            <a:r>
              <a:rPr lang="en-GB" altLang="ja-JP" sz="2300" dirty="0">
                <a:solidFill>
                  <a:srgbClr val="1A3283"/>
                </a:solidFill>
                <a:ea typeface="Helvetica" charset="0"/>
                <a:cs typeface="Helvetica" charset="0"/>
              </a:rPr>
              <a:t>Open access for commercial services but high track access charges and other barriers to </a:t>
            </a:r>
            <a:r>
              <a:rPr lang="en-GB" altLang="ja-JP" sz="2300" dirty="0" smtClean="0">
                <a:solidFill>
                  <a:srgbClr val="1A3283"/>
                </a:solidFill>
                <a:ea typeface="Helvetica" charset="0"/>
                <a:cs typeface="Helvetica" charset="0"/>
              </a:rPr>
              <a:t>entry</a:t>
            </a:r>
            <a:endParaRPr lang="en-GB" altLang="ja-JP" sz="2300" dirty="0">
              <a:solidFill>
                <a:srgbClr val="1A3283"/>
              </a:solidFill>
              <a:ea typeface="Helvetica" charset="0"/>
              <a:cs typeface="Helvetica" charset="0"/>
            </a:endParaRPr>
          </a:p>
        </p:txBody>
      </p:sp>
      <p:sp>
        <p:nvSpPr>
          <p:cNvPr id="5" name="Rounded Rectangle 2"/>
          <p:cNvSpPr/>
          <p:nvPr/>
        </p:nvSpPr>
        <p:spPr>
          <a:xfrm>
            <a:off x="1319048" y="1021277"/>
            <a:ext cx="6505904" cy="613783"/>
          </a:xfrm>
          <a:prstGeom prst="roundRect">
            <a:avLst/>
          </a:prstGeom>
          <a:solidFill>
            <a:srgbClr val="1A3283"/>
          </a:solidFill>
          <a:ln w="3810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altLang="ja-JP" sz="2400" dirty="0">
                <a:ea typeface="ＭＳ Ｐゴシック" pitchFamily="34" charset="-128"/>
              </a:rPr>
              <a:t>Germany</a:t>
            </a:r>
            <a:endParaRPr lang="en-GB" sz="2400" b="1" dirty="0">
              <a:latin typeface="+mj-lt"/>
              <a:ea typeface="Helvetica" charset="0"/>
              <a:cs typeface="Helvetica" charset="0"/>
            </a:endParaRPr>
          </a:p>
        </p:txBody>
      </p:sp>
      <p:sp>
        <p:nvSpPr>
          <p:cNvPr id="6" name="Espace réservé du numéro de diapositive 3"/>
          <p:cNvSpPr>
            <a:spLocks noGrp="1"/>
          </p:cNvSpPr>
          <p:nvPr>
            <p:ph type="sldNum" sz="quarter" idx="12"/>
          </p:nvPr>
        </p:nvSpPr>
        <p:spPr>
          <a:xfrm>
            <a:off x="8116710" y="4767263"/>
            <a:ext cx="570089" cy="273844"/>
          </a:xfrm>
        </p:spPr>
        <p:txBody>
          <a:bodyPr/>
          <a:lstStyle/>
          <a:p>
            <a:fld id="{2066355A-084C-D24E-9AD2-7E4FC41EA627}" type="slidenum">
              <a:rPr lang="en-US" smtClean="0"/>
              <a:t>13</a:t>
            </a:fld>
            <a:endParaRPr lang="en-US" dirty="0"/>
          </a:p>
        </p:txBody>
      </p:sp>
    </p:spTree>
    <p:extLst>
      <p:ext uri="{BB962C8B-B14F-4D97-AF65-F5344CB8AC3E}">
        <p14:creationId xmlns:p14="http://schemas.microsoft.com/office/powerpoint/2010/main" val="16845045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2"/>
          <p:cNvSpPr/>
          <p:nvPr/>
        </p:nvSpPr>
        <p:spPr>
          <a:xfrm>
            <a:off x="1319048" y="934445"/>
            <a:ext cx="6505904" cy="585597"/>
          </a:xfrm>
          <a:prstGeom prst="roundRect">
            <a:avLst/>
          </a:prstGeom>
          <a:solidFill>
            <a:srgbClr val="1A3283"/>
          </a:solidFill>
          <a:ln w="3810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altLang="en-US" sz="2400" dirty="0"/>
              <a:t>Rail passenger traffic in Germany (b pass km)</a:t>
            </a:r>
            <a:endParaRPr lang="en-GB" sz="2400" b="1" dirty="0">
              <a:latin typeface="+mj-lt"/>
              <a:ea typeface="Helvetica" charset="0"/>
              <a:cs typeface="Helvetica" charset="0"/>
            </a:endParaRPr>
          </a:p>
        </p:txBody>
      </p:sp>
      <p:sp>
        <p:nvSpPr>
          <p:cNvPr id="6" name="Espace réservé du numéro de diapositive 3"/>
          <p:cNvSpPr>
            <a:spLocks noGrp="1"/>
          </p:cNvSpPr>
          <p:nvPr>
            <p:ph type="sldNum" sz="quarter" idx="12"/>
          </p:nvPr>
        </p:nvSpPr>
        <p:spPr>
          <a:xfrm>
            <a:off x="8116710" y="4767263"/>
            <a:ext cx="570089" cy="273844"/>
          </a:xfrm>
        </p:spPr>
        <p:txBody>
          <a:bodyPr/>
          <a:lstStyle/>
          <a:p>
            <a:fld id="{2066355A-084C-D24E-9AD2-7E4FC41EA627}" type="slidenum">
              <a:rPr lang="en-US" smtClean="0"/>
              <a:t>14</a:t>
            </a:fld>
            <a:endParaRPr lang="en-US" dirty="0"/>
          </a:p>
        </p:txBody>
      </p:sp>
      <p:graphicFrame>
        <p:nvGraphicFramePr>
          <p:cNvPr id="7" name="Diagramm 1"/>
          <p:cNvGraphicFramePr>
            <a:graphicFrameLocks noGrp="1"/>
          </p:cNvGraphicFramePr>
          <p:nvPr>
            <p:ph idx="1"/>
            <p:extLst>
              <p:ext uri="{D42A27DB-BD31-4B8C-83A1-F6EECF244321}">
                <p14:modId xmlns:p14="http://schemas.microsoft.com/office/powerpoint/2010/main" val="2409140962"/>
              </p:ext>
            </p:extLst>
          </p:nvPr>
        </p:nvGraphicFramePr>
        <p:xfrm>
          <a:off x="794935" y="2016723"/>
          <a:ext cx="7554129" cy="269936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784953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2"/>
          <p:cNvSpPr/>
          <p:nvPr/>
        </p:nvSpPr>
        <p:spPr>
          <a:xfrm>
            <a:off x="1319048" y="934445"/>
            <a:ext cx="6505904" cy="609347"/>
          </a:xfrm>
          <a:prstGeom prst="roundRect">
            <a:avLst/>
          </a:prstGeom>
          <a:solidFill>
            <a:srgbClr val="1A3283"/>
          </a:solidFill>
          <a:ln w="3810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altLang="ja-JP" sz="2400" dirty="0">
                <a:ea typeface="ＭＳ Ｐゴシック" pitchFamily="34" charset="-128"/>
              </a:rPr>
              <a:t>Subsidies in euros per train km, Germany</a:t>
            </a:r>
            <a:endParaRPr lang="en-GB" sz="2400" b="1" dirty="0">
              <a:latin typeface="+mj-lt"/>
              <a:ea typeface="Helvetica" charset="0"/>
              <a:cs typeface="Helvetica" charset="0"/>
            </a:endParaRPr>
          </a:p>
        </p:txBody>
      </p:sp>
      <p:sp>
        <p:nvSpPr>
          <p:cNvPr id="6" name="Espace réservé du numéro de diapositive 3"/>
          <p:cNvSpPr>
            <a:spLocks noGrp="1"/>
          </p:cNvSpPr>
          <p:nvPr>
            <p:ph type="sldNum" sz="quarter" idx="12"/>
          </p:nvPr>
        </p:nvSpPr>
        <p:spPr>
          <a:xfrm>
            <a:off x="8116710" y="4767263"/>
            <a:ext cx="570089" cy="273844"/>
          </a:xfrm>
        </p:spPr>
        <p:txBody>
          <a:bodyPr/>
          <a:lstStyle/>
          <a:p>
            <a:fld id="{2066355A-084C-D24E-9AD2-7E4FC41EA627}" type="slidenum">
              <a:rPr lang="en-US" smtClean="0"/>
              <a:t>15</a:t>
            </a:fld>
            <a:endParaRPr lang="en-US" dirty="0"/>
          </a:p>
        </p:txBody>
      </p:sp>
      <p:graphicFrame>
        <p:nvGraphicFramePr>
          <p:cNvPr id="8" name="Diagramm 3"/>
          <p:cNvGraphicFramePr>
            <a:graphicFrameLocks noGrp="1"/>
          </p:cNvGraphicFramePr>
          <p:nvPr>
            <p:ph idx="1"/>
            <p:extLst>
              <p:ext uri="{D42A27DB-BD31-4B8C-83A1-F6EECF244321}">
                <p14:modId xmlns:p14="http://schemas.microsoft.com/office/powerpoint/2010/main" val="2342808694"/>
              </p:ext>
            </p:extLst>
          </p:nvPr>
        </p:nvGraphicFramePr>
        <p:xfrm>
          <a:off x="549234" y="1754765"/>
          <a:ext cx="8045532" cy="30956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777924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5" name="Rounded Rectangle 2"/>
          <p:cNvSpPr/>
          <p:nvPr/>
        </p:nvSpPr>
        <p:spPr>
          <a:xfrm>
            <a:off x="1283422" y="934446"/>
            <a:ext cx="6505904" cy="597472"/>
          </a:xfrm>
          <a:prstGeom prst="roundRect">
            <a:avLst/>
          </a:prstGeom>
          <a:solidFill>
            <a:srgbClr val="1A3283"/>
          </a:solidFill>
          <a:ln w="3810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altLang="ja-JP" sz="2400" dirty="0">
                <a:ea typeface="ＭＳ Ｐゴシック" pitchFamily="34" charset="-128"/>
              </a:rPr>
              <a:t>Franchising - lessons from </a:t>
            </a:r>
            <a:r>
              <a:rPr lang="en-GB" altLang="ja-JP" sz="2400" dirty="0" smtClean="0">
                <a:ea typeface="ＭＳ Ｐゴシック" pitchFamily="34" charset="-128"/>
              </a:rPr>
              <a:t>experience</a:t>
            </a:r>
            <a:endParaRPr lang="en-GB" sz="2400" b="1" dirty="0">
              <a:latin typeface="+mj-lt"/>
              <a:ea typeface="Helvetica" charset="0"/>
              <a:cs typeface="Helvetica" charset="0"/>
            </a:endParaRPr>
          </a:p>
        </p:txBody>
      </p:sp>
      <p:sp>
        <p:nvSpPr>
          <p:cNvPr id="2" name="Espace réservé du contenu 1"/>
          <p:cNvSpPr>
            <a:spLocks noGrp="1"/>
          </p:cNvSpPr>
          <p:nvPr>
            <p:ph idx="1"/>
          </p:nvPr>
        </p:nvSpPr>
        <p:spPr>
          <a:xfrm>
            <a:off x="457198" y="1936422"/>
            <a:ext cx="8508671" cy="3394472"/>
          </a:xfrm>
        </p:spPr>
        <p:txBody>
          <a:bodyPr/>
          <a:lstStyle/>
          <a:p>
            <a:r>
              <a:rPr lang="en-GB" sz="2800" dirty="0">
                <a:solidFill>
                  <a:srgbClr val="1A3283"/>
                </a:solidFill>
                <a:ea typeface="Helvetica" charset="0"/>
                <a:cs typeface="Helvetica" charset="0"/>
              </a:rPr>
              <a:t>Franchising generally a success, but British cost increase a problem</a:t>
            </a:r>
            <a:r>
              <a:rPr lang="en-GB" sz="2800" dirty="0" smtClean="0">
                <a:solidFill>
                  <a:srgbClr val="1A3283"/>
                </a:solidFill>
                <a:ea typeface="Helvetica" charset="0"/>
                <a:cs typeface="Helvetica" charset="0"/>
              </a:rPr>
              <a:t>.</a:t>
            </a:r>
          </a:p>
          <a:p>
            <a:pPr>
              <a:buFont typeface="Wingdings" panose="05000000000000000000" pitchFamily="2" charset="2"/>
              <a:buChar char="Ø"/>
            </a:pPr>
            <a:r>
              <a:rPr lang="en-GB" altLang="ja-JP" sz="2800" dirty="0">
                <a:solidFill>
                  <a:srgbClr val="1A3283"/>
                </a:solidFill>
                <a:ea typeface="Helvetica" charset="0"/>
                <a:cs typeface="Helvetica" charset="0"/>
              </a:rPr>
              <a:t>Reasons:</a:t>
            </a:r>
          </a:p>
          <a:p>
            <a:pPr>
              <a:buFont typeface="Arial" panose="020B0604020202020204" pitchFamily="34" charset="0"/>
              <a:buChar char="•"/>
            </a:pPr>
            <a:r>
              <a:rPr lang="en-GB" sz="2800" dirty="0">
                <a:solidFill>
                  <a:srgbClr val="1A3283"/>
                </a:solidFill>
                <a:ea typeface="Helvetica" charset="0"/>
                <a:cs typeface="Helvetica" charset="0"/>
              </a:rPr>
              <a:t>Scale of franchising</a:t>
            </a:r>
          </a:p>
          <a:p>
            <a:pPr lvl="1"/>
            <a:r>
              <a:rPr lang="en-GB" sz="2400" dirty="0" smtClean="0">
                <a:solidFill>
                  <a:srgbClr val="1A3283"/>
                </a:solidFill>
                <a:ea typeface="Helvetica" charset="0"/>
                <a:cs typeface="Helvetica" charset="0"/>
              </a:rPr>
              <a:t>New </a:t>
            </a:r>
            <a:r>
              <a:rPr lang="en-GB" sz="2400" dirty="0">
                <a:solidFill>
                  <a:srgbClr val="1A3283"/>
                </a:solidFill>
                <a:ea typeface="Helvetica" charset="0"/>
                <a:cs typeface="Helvetica" charset="0"/>
              </a:rPr>
              <a:t>operator obliged to take on existing staff </a:t>
            </a:r>
            <a:r>
              <a:rPr lang="en-GB" sz="2400" dirty="0" smtClean="0">
                <a:solidFill>
                  <a:srgbClr val="1A3283"/>
                </a:solidFill>
                <a:ea typeface="Helvetica" charset="0"/>
                <a:cs typeface="Helvetica" charset="0"/>
              </a:rPr>
              <a:t>and conditions</a:t>
            </a:r>
            <a:endParaRPr lang="en-GB" sz="2400" dirty="0">
              <a:solidFill>
                <a:srgbClr val="1A3283"/>
              </a:solidFill>
              <a:ea typeface="Helvetica" charset="0"/>
              <a:cs typeface="Helvetica" charset="0"/>
            </a:endParaRPr>
          </a:p>
          <a:p>
            <a:r>
              <a:rPr lang="en-GB" sz="2800" dirty="0">
                <a:solidFill>
                  <a:srgbClr val="1A3283"/>
                </a:solidFill>
                <a:ea typeface="Helvetica" charset="0"/>
                <a:cs typeface="Helvetica" charset="0"/>
              </a:rPr>
              <a:t>Vertical separation</a:t>
            </a:r>
          </a:p>
          <a:p>
            <a:pPr marL="0" indent="0">
              <a:buNone/>
            </a:pPr>
            <a:endParaRPr lang="en-GB" sz="1800" dirty="0">
              <a:solidFill>
                <a:srgbClr val="1A3283"/>
              </a:solidFill>
              <a:ea typeface="Helvetica" charset="0"/>
              <a:cs typeface="Helvetica" charset="0"/>
            </a:endParaRPr>
          </a:p>
          <a:p>
            <a:endParaRPr lang="en-GB" dirty="0"/>
          </a:p>
        </p:txBody>
      </p:sp>
      <p:sp>
        <p:nvSpPr>
          <p:cNvPr id="6" name="Espace réservé du numéro de diapositive 3"/>
          <p:cNvSpPr>
            <a:spLocks noGrp="1"/>
          </p:cNvSpPr>
          <p:nvPr>
            <p:ph type="sldNum" sz="quarter" idx="12"/>
          </p:nvPr>
        </p:nvSpPr>
        <p:spPr>
          <a:xfrm>
            <a:off x="8116710" y="4767263"/>
            <a:ext cx="570089" cy="273844"/>
          </a:xfrm>
        </p:spPr>
        <p:txBody>
          <a:bodyPr/>
          <a:lstStyle/>
          <a:p>
            <a:fld id="{2066355A-084C-D24E-9AD2-7E4FC41EA627}" type="slidenum">
              <a:rPr lang="en-US" smtClean="0"/>
              <a:t>16</a:t>
            </a:fld>
            <a:endParaRPr lang="en-US" dirty="0"/>
          </a:p>
        </p:txBody>
      </p:sp>
    </p:spTree>
    <p:extLst>
      <p:ext uri="{BB962C8B-B14F-4D97-AF65-F5344CB8AC3E}">
        <p14:creationId xmlns:p14="http://schemas.microsoft.com/office/powerpoint/2010/main" val="108778487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5" name="Rounded Rectangle 2"/>
          <p:cNvSpPr/>
          <p:nvPr/>
        </p:nvSpPr>
        <p:spPr>
          <a:xfrm>
            <a:off x="1319048" y="934445"/>
            <a:ext cx="6505904" cy="621223"/>
          </a:xfrm>
          <a:prstGeom prst="roundRect">
            <a:avLst/>
          </a:prstGeom>
          <a:solidFill>
            <a:srgbClr val="1A3283"/>
          </a:solidFill>
          <a:ln w="3810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altLang="ja-JP" sz="2400" dirty="0">
                <a:ea typeface="ＭＳ Ｐゴシック" pitchFamily="34" charset="-128"/>
              </a:rPr>
              <a:t>Franchising - lessons from experience CTD</a:t>
            </a:r>
            <a:endParaRPr lang="en-GB" sz="2400" b="1" dirty="0">
              <a:latin typeface="+mj-lt"/>
              <a:ea typeface="Helvetica" charset="0"/>
              <a:cs typeface="Helvetica" charset="0"/>
            </a:endParaRPr>
          </a:p>
        </p:txBody>
      </p:sp>
      <p:sp>
        <p:nvSpPr>
          <p:cNvPr id="2" name="Espace réservé du contenu 1"/>
          <p:cNvSpPr>
            <a:spLocks noGrp="1"/>
          </p:cNvSpPr>
          <p:nvPr>
            <p:ph idx="1"/>
          </p:nvPr>
        </p:nvSpPr>
        <p:spPr>
          <a:xfrm>
            <a:off x="457198" y="1936422"/>
            <a:ext cx="8686801" cy="3394472"/>
          </a:xfrm>
        </p:spPr>
        <p:txBody>
          <a:bodyPr/>
          <a:lstStyle/>
          <a:p>
            <a:r>
              <a:rPr lang="en-GB" altLang="ja-JP" sz="2400" dirty="0">
                <a:solidFill>
                  <a:srgbClr val="1A3283"/>
                </a:solidFill>
                <a:ea typeface="Helvetica" charset="0"/>
                <a:cs typeface="Helvetica" charset="0"/>
              </a:rPr>
              <a:t>Franchising </a:t>
            </a:r>
            <a:r>
              <a:rPr lang="en-GB" altLang="ja-JP" sz="2400" dirty="0" smtClean="0">
                <a:solidFill>
                  <a:srgbClr val="1A3283"/>
                </a:solidFill>
                <a:ea typeface="Helvetica" charset="0"/>
                <a:cs typeface="Helvetica" charset="0"/>
              </a:rPr>
              <a:t>authority</a:t>
            </a:r>
            <a:endParaRPr lang="en-GB" sz="2400" dirty="0" smtClean="0">
              <a:solidFill>
                <a:srgbClr val="1A3283"/>
              </a:solidFill>
              <a:ea typeface="Helvetica" charset="0"/>
              <a:cs typeface="Helvetica" charset="0"/>
            </a:endParaRPr>
          </a:p>
          <a:p>
            <a:pPr>
              <a:buFont typeface="Wingdings" panose="05000000000000000000" pitchFamily="2" charset="2"/>
              <a:buChar char="Ø"/>
            </a:pPr>
            <a:r>
              <a:rPr lang="en-GB" altLang="ja-JP" sz="2400" dirty="0">
                <a:solidFill>
                  <a:srgbClr val="1A3283"/>
                </a:solidFill>
                <a:ea typeface="Helvetica" charset="0"/>
                <a:cs typeface="Helvetica" charset="0"/>
              </a:rPr>
              <a:t>Is regional authority best?</a:t>
            </a:r>
          </a:p>
          <a:p>
            <a:pPr>
              <a:buFont typeface="Arial" panose="020B0604020202020204" pitchFamily="34" charset="0"/>
              <a:buChar char="•"/>
            </a:pPr>
            <a:r>
              <a:rPr lang="en-GB" sz="2400" dirty="0">
                <a:solidFill>
                  <a:srgbClr val="1A3283"/>
                </a:solidFill>
                <a:ea typeface="Helvetica" charset="0"/>
                <a:cs typeface="Helvetica" charset="0"/>
              </a:rPr>
              <a:t>Seems to have been very successful in Sweden and Germany.</a:t>
            </a:r>
          </a:p>
          <a:p>
            <a:r>
              <a:rPr lang="en-GB" sz="2400" dirty="0">
                <a:solidFill>
                  <a:srgbClr val="1A3283"/>
                </a:solidFill>
                <a:ea typeface="Helvetica" charset="0"/>
                <a:cs typeface="Helvetica" charset="0"/>
              </a:rPr>
              <a:t>Able to coordinate with other modes (timetabling and common ticketing) and with land use planning. </a:t>
            </a:r>
          </a:p>
          <a:p>
            <a:r>
              <a:rPr lang="en-GB" altLang="ja-JP" sz="2400" dirty="0">
                <a:solidFill>
                  <a:srgbClr val="1A3283"/>
                </a:solidFill>
                <a:ea typeface="Helvetica" charset="0"/>
                <a:cs typeface="Helvetica" charset="0"/>
              </a:rPr>
              <a:t>But need for coordination with national services.</a:t>
            </a:r>
          </a:p>
          <a:p>
            <a:r>
              <a:rPr lang="en-GB" altLang="ja-JP" sz="2400" dirty="0">
                <a:solidFill>
                  <a:srgbClr val="1A3283"/>
                </a:solidFill>
                <a:ea typeface="Helvetica" charset="0"/>
                <a:cs typeface="Helvetica" charset="0"/>
              </a:rPr>
              <a:t>Importance of national ticketing schemes</a:t>
            </a:r>
          </a:p>
          <a:p>
            <a:endParaRPr lang="en-GB" sz="1800" dirty="0">
              <a:solidFill>
                <a:srgbClr val="1A3283"/>
              </a:solidFill>
              <a:ea typeface="Helvetica" charset="0"/>
              <a:cs typeface="Helvetica" charset="0"/>
            </a:endParaRPr>
          </a:p>
          <a:p>
            <a:pPr marL="0" indent="0">
              <a:buNone/>
            </a:pPr>
            <a:endParaRPr lang="en-GB" sz="1800" dirty="0">
              <a:solidFill>
                <a:srgbClr val="1A3283"/>
              </a:solidFill>
              <a:ea typeface="Helvetica" charset="0"/>
              <a:cs typeface="Helvetica" charset="0"/>
            </a:endParaRPr>
          </a:p>
          <a:p>
            <a:endParaRPr lang="en-GB" dirty="0"/>
          </a:p>
        </p:txBody>
      </p:sp>
      <p:sp>
        <p:nvSpPr>
          <p:cNvPr id="6" name="Espace réservé du numéro de diapositive 3"/>
          <p:cNvSpPr>
            <a:spLocks noGrp="1"/>
          </p:cNvSpPr>
          <p:nvPr>
            <p:ph type="sldNum" sz="quarter" idx="12"/>
          </p:nvPr>
        </p:nvSpPr>
        <p:spPr>
          <a:xfrm>
            <a:off x="8116710" y="4767263"/>
            <a:ext cx="570089" cy="273844"/>
          </a:xfrm>
        </p:spPr>
        <p:txBody>
          <a:bodyPr/>
          <a:lstStyle/>
          <a:p>
            <a:fld id="{2066355A-084C-D24E-9AD2-7E4FC41EA627}" type="slidenum">
              <a:rPr lang="en-US" smtClean="0"/>
              <a:t>17</a:t>
            </a:fld>
            <a:endParaRPr lang="en-US" dirty="0"/>
          </a:p>
        </p:txBody>
      </p:sp>
    </p:spTree>
    <p:extLst>
      <p:ext uri="{BB962C8B-B14F-4D97-AF65-F5344CB8AC3E}">
        <p14:creationId xmlns:p14="http://schemas.microsoft.com/office/powerpoint/2010/main" val="233522227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5" name="Rounded Rectangle 2"/>
          <p:cNvSpPr/>
          <p:nvPr/>
        </p:nvSpPr>
        <p:spPr>
          <a:xfrm>
            <a:off x="1319048" y="934445"/>
            <a:ext cx="6505904" cy="644973"/>
          </a:xfrm>
          <a:prstGeom prst="roundRect">
            <a:avLst/>
          </a:prstGeom>
          <a:solidFill>
            <a:srgbClr val="1A3283"/>
          </a:solidFill>
          <a:ln w="3810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altLang="ja-JP" sz="2400" dirty="0">
                <a:ea typeface="ＭＳ Ｐゴシック" pitchFamily="34" charset="-128"/>
              </a:rPr>
              <a:t>Franchising - lessons from </a:t>
            </a:r>
            <a:r>
              <a:rPr lang="en-GB" altLang="ja-JP" sz="2400" dirty="0" smtClean="0">
                <a:ea typeface="ＭＳ Ｐゴシック" pitchFamily="34" charset="-128"/>
              </a:rPr>
              <a:t>experience CTD</a:t>
            </a:r>
            <a:endParaRPr lang="en-GB" sz="2400" b="1" dirty="0">
              <a:latin typeface="+mj-lt"/>
              <a:ea typeface="Helvetica" charset="0"/>
              <a:cs typeface="Helvetica" charset="0"/>
            </a:endParaRPr>
          </a:p>
        </p:txBody>
      </p:sp>
      <p:sp>
        <p:nvSpPr>
          <p:cNvPr id="2" name="Espace réservé du contenu 1"/>
          <p:cNvSpPr>
            <a:spLocks noGrp="1"/>
          </p:cNvSpPr>
          <p:nvPr>
            <p:ph idx="1"/>
          </p:nvPr>
        </p:nvSpPr>
        <p:spPr>
          <a:xfrm>
            <a:off x="457199" y="1936422"/>
            <a:ext cx="8229600" cy="3394472"/>
          </a:xfrm>
        </p:spPr>
        <p:txBody>
          <a:bodyPr/>
          <a:lstStyle/>
          <a:p>
            <a:r>
              <a:rPr lang="en-GB" sz="2800" dirty="0">
                <a:solidFill>
                  <a:srgbClr val="1A3283"/>
                </a:solidFill>
                <a:ea typeface="Helvetica" charset="0"/>
                <a:cs typeface="Helvetica" charset="0"/>
              </a:rPr>
              <a:t>Size and </a:t>
            </a:r>
            <a:r>
              <a:rPr lang="en-GB" sz="2800" dirty="0" smtClean="0">
                <a:solidFill>
                  <a:srgbClr val="1A3283"/>
                </a:solidFill>
                <a:ea typeface="Helvetica" charset="0"/>
                <a:cs typeface="Helvetica" charset="0"/>
              </a:rPr>
              <a:t>length.</a:t>
            </a:r>
          </a:p>
          <a:p>
            <a:pPr>
              <a:buFont typeface="Wingdings" panose="05000000000000000000" pitchFamily="2" charset="2"/>
              <a:buChar char="Ø"/>
            </a:pPr>
            <a:r>
              <a:rPr lang="en-GB" altLang="ja-JP" sz="2800" dirty="0">
                <a:solidFill>
                  <a:srgbClr val="1A3283"/>
                </a:solidFill>
                <a:ea typeface="Helvetica" charset="0"/>
                <a:cs typeface="Helvetica" charset="0"/>
              </a:rPr>
              <a:t>Largest German and British franchises too large</a:t>
            </a:r>
          </a:p>
          <a:p>
            <a:pPr>
              <a:buFont typeface="Wingdings" panose="05000000000000000000" pitchFamily="2" charset="2"/>
              <a:buChar char="Ø"/>
            </a:pPr>
            <a:r>
              <a:rPr lang="en-GB" altLang="ja-JP" sz="2800" dirty="0">
                <a:solidFill>
                  <a:srgbClr val="1A3283"/>
                </a:solidFill>
                <a:ea typeface="Helvetica" charset="0"/>
                <a:cs typeface="Helvetica" charset="0"/>
              </a:rPr>
              <a:t>Long franchises (15 years+) best, especially where train operator procures rolling stock and leads on long term planning and marketing</a:t>
            </a:r>
          </a:p>
          <a:p>
            <a:pPr marL="0" indent="0">
              <a:buNone/>
            </a:pPr>
            <a:endParaRPr lang="en-GB" altLang="ja-JP" sz="1800" dirty="0">
              <a:solidFill>
                <a:srgbClr val="1A3283"/>
              </a:solidFill>
              <a:ea typeface="Helvetica" charset="0"/>
              <a:cs typeface="Helvetica" charset="0"/>
            </a:endParaRPr>
          </a:p>
        </p:txBody>
      </p:sp>
      <p:sp>
        <p:nvSpPr>
          <p:cNvPr id="6" name="Espace réservé du numéro de diapositive 3"/>
          <p:cNvSpPr>
            <a:spLocks noGrp="1"/>
          </p:cNvSpPr>
          <p:nvPr>
            <p:ph type="sldNum" sz="quarter" idx="12"/>
          </p:nvPr>
        </p:nvSpPr>
        <p:spPr>
          <a:xfrm>
            <a:off x="8116710" y="4767263"/>
            <a:ext cx="570089" cy="273844"/>
          </a:xfrm>
        </p:spPr>
        <p:txBody>
          <a:bodyPr/>
          <a:lstStyle/>
          <a:p>
            <a:fld id="{2066355A-084C-D24E-9AD2-7E4FC41EA627}" type="slidenum">
              <a:rPr lang="en-US" smtClean="0"/>
              <a:t>18</a:t>
            </a:fld>
            <a:endParaRPr lang="en-US" dirty="0"/>
          </a:p>
        </p:txBody>
      </p:sp>
    </p:spTree>
    <p:extLst>
      <p:ext uri="{BB962C8B-B14F-4D97-AF65-F5344CB8AC3E}">
        <p14:creationId xmlns:p14="http://schemas.microsoft.com/office/powerpoint/2010/main" val="359016952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5" name="Rounded Rectangle 2"/>
          <p:cNvSpPr/>
          <p:nvPr/>
        </p:nvSpPr>
        <p:spPr>
          <a:xfrm>
            <a:off x="1319048" y="934445"/>
            <a:ext cx="6505904" cy="644973"/>
          </a:xfrm>
          <a:prstGeom prst="roundRect">
            <a:avLst/>
          </a:prstGeom>
          <a:solidFill>
            <a:srgbClr val="1A3283"/>
          </a:solidFill>
          <a:ln w="3810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altLang="ja-JP" sz="2400" dirty="0">
                <a:ea typeface="ＭＳ Ｐゴシック" pitchFamily="34" charset="-128"/>
              </a:rPr>
              <a:t>Franchising - lessons from </a:t>
            </a:r>
            <a:r>
              <a:rPr lang="en-GB" altLang="ja-JP" sz="2400" dirty="0" smtClean="0">
                <a:ea typeface="ＭＳ Ｐゴシック" pitchFamily="34" charset="-128"/>
              </a:rPr>
              <a:t>experience CTD</a:t>
            </a:r>
            <a:endParaRPr lang="en-GB" sz="2400" b="1" dirty="0">
              <a:latin typeface="+mj-lt"/>
              <a:ea typeface="Helvetica" charset="0"/>
              <a:cs typeface="Helvetica" charset="0"/>
            </a:endParaRPr>
          </a:p>
        </p:txBody>
      </p:sp>
      <p:sp>
        <p:nvSpPr>
          <p:cNvPr id="2" name="Espace réservé du contenu 1"/>
          <p:cNvSpPr>
            <a:spLocks noGrp="1"/>
          </p:cNvSpPr>
          <p:nvPr>
            <p:ph idx="1"/>
          </p:nvPr>
        </p:nvSpPr>
        <p:spPr>
          <a:xfrm>
            <a:off x="457199" y="1936422"/>
            <a:ext cx="8229600" cy="3394472"/>
          </a:xfrm>
        </p:spPr>
        <p:txBody>
          <a:bodyPr/>
          <a:lstStyle/>
          <a:p>
            <a:pPr>
              <a:buFont typeface="Wingdings" panose="05000000000000000000" pitchFamily="2" charset="2"/>
              <a:buChar char="Ø"/>
            </a:pPr>
            <a:r>
              <a:rPr lang="en-GB" altLang="ja-JP" sz="2600" dirty="0" smtClean="0">
                <a:solidFill>
                  <a:srgbClr val="1A3283"/>
                </a:solidFill>
                <a:ea typeface="Helvetica" charset="0"/>
                <a:cs typeface="Helvetica" charset="0"/>
              </a:rPr>
              <a:t>But </a:t>
            </a:r>
            <a:r>
              <a:rPr lang="en-GB" altLang="ja-JP" sz="2600" dirty="0">
                <a:solidFill>
                  <a:srgbClr val="1A3283"/>
                </a:solidFill>
                <a:ea typeface="Helvetica" charset="0"/>
                <a:cs typeface="Helvetica" charset="0"/>
              </a:rPr>
              <a:t>some evidence favouring gross cost contracts?</a:t>
            </a:r>
          </a:p>
          <a:p>
            <a:pPr>
              <a:buFontTx/>
              <a:buNone/>
            </a:pPr>
            <a:r>
              <a:rPr lang="en-GB" altLang="ja-JP" sz="2600" dirty="0">
                <a:solidFill>
                  <a:srgbClr val="1A3283"/>
                </a:solidFill>
                <a:ea typeface="Helvetica" charset="0"/>
                <a:cs typeface="Helvetica" charset="0"/>
              </a:rPr>
              <a:t>	An alternative model of short contracts with franchising authority leading on planning, marketing, rolling stock</a:t>
            </a:r>
          </a:p>
          <a:p>
            <a:pPr>
              <a:buFontTx/>
              <a:buNone/>
            </a:pPr>
            <a:r>
              <a:rPr lang="en-GB" altLang="ja-JP" sz="2600" dirty="0">
                <a:solidFill>
                  <a:srgbClr val="1A3283"/>
                </a:solidFill>
                <a:ea typeface="Helvetica" charset="0"/>
                <a:cs typeface="Helvetica" charset="0"/>
              </a:rPr>
              <a:t>	Need to consider carefully how far to ask franchisee to bear risks they can’t control(e.g. GDP, fuel price, general labour cost)</a:t>
            </a:r>
          </a:p>
          <a:p>
            <a:pPr marL="0" indent="0">
              <a:buNone/>
            </a:pPr>
            <a:endParaRPr lang="en-GB" dirty="0"/>
          </a:p>
        </p:txBody>
      </p:sp>
      <p:sp>
        <p:nvSpPr>
          <p:cNvPr id="6" name="Espace réservé du numéro de diapositive 3"/>
          <p:cNvSpPr>
            <a:spLocks noGrp="1"/>
          </p:cNvSpPr>
          <p:nvPr>
            <p:ph type="sldNum" sz="quarter" idx="12"/>
          </p:nvPr>
        </p:nvSpPr>
        <p:spPr>
          <a:xfrm>
            <a:off x="8116710" y="4767263"/>
            <a:ext cx="570089" cy="273844"/>
          </a:xfrm>
        </p:spPr>
        <p:txBody>
          <a:bodyPr/>
          <a:lstStyle/>
          <a:p>
            <a:fld id="{2066355A-084C-D24E-9AD2-7E4FC41EA627}" type="slidenum">
              <a:rPr lang="en-US" smtClean="0"/>
              <a:t>19</a:t>
            </a:fld>
            <a:endParaRPr lang="en-US" dirty="0"/>
          </a:p>
        </p:txBody>
      </p:sp>
    </p:spTree>
    <p:extLst>
      <p:ext uri="{BB962C8B-B14F-4D97-AF65-F5344CB8AC3E}">
        <p14:creationId xmlns:p14="http://schemas.microsoft.com/office/powerpoint/2010/main" val="90984598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74132" y="1710047"/>
            <a:ext cx="8349233" cy="3057216"/>
          </a:xfrm>
        </p:spPr>
        <p:txBody>
          <a:bodyPr>
            <a:noAutofit/>
          </a:bodyPr>
          <a:lstStyle/>
          <a:p>
            <a:pPr marL="385763" indent="-385763" algn="just">
              <a:buFont typeface="+mj-lt"/>
              <a:buAutoNum type="romanUcPeriod"/>
            </a:pPr>
            <a:r>
              <a:rPr lang="en-GB" sz="2800" dirty="0">
                <a:solidFill>
                  <a:srgbClr val="1A3283"/>
                </a:solidFill>
                <a:latin typeface="+mj-lt"/>
                <a:ea typeface="Helvetica" charset="0"/>
                <a:cs typeface="Helvetica" charset="0"/>
              </a:rPr>
              <a:t>To review experience of rail passenger liberalisation to date, drawing particularly on the experience of Sweden,  Britain and Germany. </a:t>
            </a:r>
            <a:endParaRPr lang="en-GB" sz="2800" dirty="0" smtClean="0">
              <a:solidFill>
                <a:srgbClr val="1A3283"/>
              </a:solidFill>
              <a:latin typeface="+mj-lt"/>
              <a:ea typeface="Helvetica" charset="0"/>
              <a:cs typeface="Helvetica" charset="0"/>
            </a:endParaRPr>
          </a:p>
          <a:p>
            <a:pPr marL="385763" indent="-385763" algn="just">
              <a:buFont typeface="+mj-lt"/>
              <a:buAutoNum type="romanUcPeriod"/>
            </a:pPr>
            <a:endParaRPr lang="en-GB" sz="2800" dirty="0">
              <a:solidFill>
                <a:srgbClr val="1A3283"/>
              </a:solidFill>
              <a:latin typeface="+mj-lt"/>
              <a:ea typeface="Helvetica" charset="0"/>
              <a:cs typeface="Helvetica" charset="0"/>
            </a:endParaRPr>
          </a:p>
          <a:p>
            <a:pPr marL="385763" indent="-385763" algn="just">
              <a:buFont typeface="+mj-lt"/>
              <a:buAutoNum type="romanUcPeriod"/>
            </a:pPr>
            <a:r>
              <a:rPr lang="en-GB" sz="2800" dirty="0">
                <a:solidFill>
                  <a:srgbClr val="1A3283"/>
                </a:solidFill>
                <a:latin typeface="+mj-lt"/>
                <a:ea typeface="Helvetica" charset="0"/>
                <a:cs typeface="Helvetica" charset="0"/>
              </a:rPr>
              <a:t>To advise on how best to proceed in countries such as France which have yet to start the process</a:t>
            </a:r>
          </a:p>
          <a:p>
            <a:pPr marL="385763" indent="-385763" algn="just">
              <a:buFont typeface="+mj-lt"/>
              <a:buAutoNum type="romanUcPeriod"/>
            </a:pPr>
            <a:endParaRPr lang="en-GB" sz="3400" dirty="0" smtClean="0">
              <a:solidFill>
                <a:srgbClr val="1A3283"/>
              </a:solidFill>
              <a:latin typeface="+mj-lt"/>
              <a:ea typeface="Helvetica" charset="0"/>
              <a:cs typeface="Helvetica" charset="0"/>
            </a:endParaRPr>
          </a:p>
        </p:txBody>
      </p:sp>
      <p:sp>
        <p:nvSpPr>
          <p:cNvPr id="6" name="Espace réservé du numéro de diapositive 3"/>
          <p:cNvSpPr>
            <a:spLocks noGrp="1"/>
          </p:cNvSpPr>
          <p:nvPr>
            <p:ph type="sldNum" sz="quarter" idx="12"/>
          </p:nvPr>
        </p:nvSpPr>
        <p:spPr>
          <a:xfrm>
            <a:off x="8116710" y="4767263"/>
            <a:ext cx="570089" cy="273844"/>
          </a:xfrm>
        </p:spPr>
        <p:txBody>
          <a:bodyPr/>
          <a:lstStyle/>
          <a:p>
            <a:fld id="{2066355A-084C-D24E-9AD2-7E4FC41EA627}" type="slidenum">
              <a:rPr lang="en-US" smtClean="0"/>
              <a:t>2</a:t>
            </a:fld>
            <a:endParaRPr lang="en-US" dirty="0"/>
          </a:p>
        </p:txBody>
      </p:sp>
      <p:sp>
        <p:nvSpPr>
          <p:cNvPr id="8" name="Rounded Rectangle 2"/>
          <p:cNvSpPr/>
          <p:nvPr/>
        </p:nvSpPr>
        <p:spPr>
          <a:xfrm>
            <a:off x="1319048" y="934445"/>
            <a:ext cx="6505904" cy="522669"/>
          </a:xfrm>
          <a:prstGeom prst="roundRect">
            <a:avLst/>
          </a:prstGeom>
          <a:solidFill>
            <a:srgbClr val="1A3283"/>
          </a:solidFill>
          <a:ln w="3810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altLang="ja-JP" sz="2400" dirty="0">
                <a:ea typeface="ＭＳ Ｐゴシック" pitchFamily="34" charset="-128"/>
              </a:rPr>
              <a:t>Objectives</a:t>
            </a:r>
            <a:endParaRPr lang="en-GB" sz="2400" b="1" dirty="0">
              <a:latin typeface="+mj-lt"/>
              <a:ea typeface="Helvetica" charset="0"/>
              <a:cs typeface="Helvetica" charset="0"/>
            </a:endParaRPr>
          </a:p>
        </p:txBody>
      </p:sp>
    </p:spTree>
    <p:extLst>
      <p:ext uri="{BB962C8B-B14F-4D97-AF65-F5344CB8AC3E}">
        <p14:creationId xmlns:p14="http://schemas.microsoft.com/office/powerpoint/2010/main" val="28544547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5" name="Rounded Rectangle 2"/>
          <p:cNvSpPr/>
          <p:nvPr/>
        </p:nvSpPr>
        <p:spPr>
          <a:xfrm>
            <a:off x="1319048" y="934445"/>
            <a:ext cx="6505904" cy="573721"/>
          </a:xfrm>
          <a:prstGeom prst="roundRect">
            <a:avLst/>
          </a:prstGeom>
          <a:solidFill>
            <a:srgbClr val="1A3283"/>
          </a:solidFill>
          <a:ln w="3810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altLang="ja-JP" sz="2400" dirty="0">
                <a:ea typeface="ＭＳ Ｐゴシック" pitchFamily="34" charset="-128"/>
              </a:rPr>
              <a:t>Open access competition in the market</a:t>
            </a:r>
            <a:endParaRPr lang="en-GB" sz="2400" b="1" dirty="0">
              <a:latin typeface="+mj-lt"/>
              <a:ea typeface="Helvetica" charset="0"/>
              <a:cs typeface="Helvetica" charset="0"/>
            </a:endParaRPr>
          </a:p>
        </p:txBody>
      </p:sp>
      <p:sp>
        <p:nvSpPr>
          <p:cNvPr id="2" name="Espace réservé du contenu 1"/>
          <p:cNvSpPr>
            <a:spLocks noGrp="1"/>
          </p:cNvSpPr>
          <p:nvPr>
            <p:ph idx="1"/>
          </p:nvPr>
        </p:nvSpPr>
        <p:spPr>
          <a:xfrm>
            <a:off x="374072" y="1773693"/>
            <a:ext cx="8229600" cy="3394472"/>
          </a:xfrm>
        </p:spPr>
        <p:txBody>
          <a:bodyPr>
            <a:normAutofit/>
          </a:bodyPr>
          <a:lstStyle/>
          <a:p>
            <a:r>
              <a:rPr lang="en-GB" sz="2800" dirty="0">
                <a:solidFill>
                  <a:srgbClr val="1A3283"/>
                </a:solidFill>
                <a:ea typeface="Helvetica" charset="0"/>
                <a:cs typeface="Helvetica" charset="0"/>
              </a:rPr>
              <a:t>Germany</a:t>
            </a:r>
          </a:p>
          <a:p>
            <a:pPr lvl="1"/>
            <a:r>
              <a:rPr lang="en-GB" altLang="ja-JP" sz="2400" dirty="0" smtClean="0">
                <a:solidFill>
                  <a:srgbClr val="1A3283"/>
                </a:solidFill>
                <a:ea typeface="Helvetica" charset="0"/>
                <a:cs typeface="Helvetica" charset="0"/>
              </a:rPr>
              <a:t>Limited </a:t>
            </a:r>
            <a:r>
              <a:rPr lang="en-GB" altLang="ja-JP" sz="2400" dirty="0">
                <a:solidFill>
                  <a:srgbClr val="1A3283"/>
                </a:solidFill>
                <a:ea typeface="Helvetica" charset="0"/>
                <a:cs typeface="Helvetica" charset="0"/>
              </a:rPr>
              <a:t>low frequency new entry</a:t>
            </a:r>
            <a:endParaRPr lang="en-GB" sz="2400" dirty="0">
              <a:solidFill>
                <a:srgbClr val="1A3283"/>
              </a:solidFill>
              <a:ea typeface="Helvetica" charset="0"/>
              <a:cs typeface="Helvetica" charset="0"/>
            </a:endParaRPr>
          </a:p>
          <a:p>
            <a:pPr>
              <a:buFont typeface="Arial" panose="020B0604020202020204" pitchFamily="34" charset="0"/>
              <a:buChar char="•"/>
            </a:pPr>
            <a:r>
              <a:rPr lang="en-GB" altLang="ja-JP" sz="2800" dirty="0">
                <a:solidFill>
                  <a:srgbClr val="1A3283"/>
                </a:solidFill>
                <a:ea typeface="Helvetica" charset="0"/>
                <a:cs typeface="Helvetica" charset="0"/>
              </a:rPr>
              <a:t>Sweden</a:t>
            </a:r>
          </a:p>
          <a:p>
            <a:pPr lvl="1"/>
            <a:r>
              <a:rPr lang="en-GB" sz="2400" dirty="0" smtClean="0">
                <a:solidFill>
                  <a:srgbClr val="1A3283"/>
                </a:solidFill>
                <a:ea typeface="Helvetica" charset="0"/>
                <a:cs typeface="Helvetica" charset="0"/>
              </a:rPr>
              <a:t>MTR </a:t>
            </a:r>
            <a:r>
              <a:rPr lang="en-GB" sz="2400" dirty="0">
                <a:solidFill>
                  <a:srgbClr val="1A3283"/>
                </a:solidFill>
                <a:ea typeface="Helvetica" charset="0"/>
                <a:cs typeface="Helvetica" charset="0"/>
              </a:rPr>
              <a:t>operating frequent services  Stockholm – </a:t>
            </a:r>
            <a:r>
              <a:rPr lang="en-GB" sz="2400" dirty="0" smtClean="0">
                <a:solidFill>
                  <a:srgbClr val="1A3283"/>
                </a:solidFill>
                <a:ea typeface="Helvetica" charset="0"/>
                <a:cs typeface="Helvetica" charset="0"/>
              </a:rPr>
              <a:t>Gothenburg </a:t>
            </a:r>
            <a:endParaRPr lang="en-GB" sz="2400" dirty="0">
              <a:solidFill>
                <a:srgbClr val="1A3283"/>
              </a:solidFill>
              <a:ea typeface="Helvetica" charset="0"/>
              <a:cs typeface="Helvetica" charset="0"/>
            </a:endParaRPr>
          </a:p>
          <a:p>
            <a:r>
              <a:rPr lang="en-GB" sz="2800" dirty="0">
                <a:solidFill>
                  <a:srgbClr val="1A3283"/>
                </a:solidFill>
                <a:ea typeface="Helvetica" charset="0"/>
                <a:cs typeface="Helvetica" charset="0"/>
              </a:rPr>
              <a:t>Austria</a:t>
            </a:r>
          </a:p>
          <a:p>
            <a:pPr lvl="1"/>
            <a:r>
              <a:rPr lang="en-GB" sz="2400" dirty="0" smtClean="0">
                <a:solidFill>
                  <a:srgbClr val="1A3283"/>
                </a:solidFill>
                <a:ea typeface="Helvetica" charset="0"/>
                <a:cs typeface="Helvetica" charset="0"/>
              </a:rPr>
              <a:t>Frequent </a:t>
            </a:r>
            <a:r>
              <a:rPr lang="en-GB" sz="2400" dirty="0">
                <a:solidFill>
                  <a:srgbClr val="1A3283"/>
                </a:solidFill>
                <a:ea typeface="Helvetica" charset="0"/>
                <a:cs typeface="Helvetica" charset="0"/>
              </a:rPr>
              <a:t>competing services </a:t>
            </a:r>
            <a:r>
              <a:rPr lang="en-GB" sz="2400" dirty="0" smtClean="0">
                <a:solidFill>
                  <a:srgbClr val="1A3283"/>
                </a:solidFill>
                <a:ea typeface="Helvetica" charset="0"/>
                <a:cs typeface="Helvetica" charset="0"/>
              </a:rPr>
              <a:t>Vienna-Salzburg</a:t>
            </a:r>
          </a:p>
        </p:txBody>
      </p:sp>
      <p:sp>
        <p:nvSpPr>
          <p:cNvPr id="6" name="Espace réservé du numéro de diapositive 3"/>
          <p:cNvSpPr>
            <a:spLocks noGrp="1"/>
          </p:cNvSpPr>
          <p:nvPr>
            <p:ph type="sldNum" sz="quarter" idx="12"/>
          </p:nvPr>
        </p:nvSpPr>
        <p:spPr>
          <a:xfrm>
            <a:off x="8116710" y="4767263"/>
            <a:ext cx="570089" cy="273844"/>
          </a:xfrm>
        </p:spPr>
        <p:txBody>
          <a:bodyPr/>
          <a:lstStyle/>
          <a:p>
            <a:fld id="{2066355A-084C-D24E-9AD2-7E4FC41EA627}" type="slidenum">
              <a:rPr lang="en-US" smtClean="0"/>
              <a:t>20</a:t>
            </a:fld>
            <a:endParaRPr lang="en-US" dirty="0"/>
          </a:p>
        </p:txBody>
      </p:sp>
    </p:spTree>
    <p:extLst>
      <p:ext uri="{BB962C8B-B14F-4D97-AF65-F5344CB8AC3E}">
        <p14:creationId xmlns:p14="http://schemas.microsoft.com/office/powerpoint/2010/main" val="108212428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5" name="Rounded Rectangle 2"/>
          <p:cNvSpPr/>
          <p:nvPr/>
        </p:nvSpPr>
        <p:spPr>
          <a:xfrm>
            <a:off x="1319048" y="934445"/>
            <a:ext cx="6505904" cy="573721"/>
          </a:xfrm>
          <a:prstGeom prst="roundRect">
            <a:avLst/>
          </a:prstGeom>
          <a:solidFill>
            <a:srgbClr val="1A3283"/>
          </a:solidFill>
          <a:ln w="3810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altLang="ja-JP" sz="2400" dirty="0">
                <a:ea typeface="ＭＳ Ｐゴシック" pitchFamily="34" charset="-128"/>
              </a:rPr>
              <a:t>Open access competition in the </a:t>
            </a:r>
            <a:r>
              <a:rPr lang="en-GB" altLang="ja-JP" sz="2400" dirty="0" smtClean="0">
                <a:ea typeface="ＭＳ Ｐゴシック" pitchFamily="34" charset="-128"/>
              </a:rPr>
              <a:t>market - I</a:t>
            </a:r>
            <a:endParaRPr lang="en-GB" sz="2400" b="1" dirty="0">
              <a:latin typeface="+mj-lt"/>
              <a:ea typeface="Helvetica" charset="0"/>
              <a:cs typeface="Helvetica" charset="0"/>
            </a:endParaRPr>
          </a:p>
        </p:txBody>
      </p:sp>
      <p:sp>
        <p:nvSpPr>
          <p:cNvPr id="2" name="Espace réservé du contenu 1"/>
          <p:cNvSpPr>
            <a:spLocks noGrp="1"/>
          </p:cNvSpPr>
          <p:nvPr>
            <p:ph idx="1"/>
          </p:nvPr>
        </p:nvSpPr>
        <p:spPr>
          <a:xfrm>
            <a:off x="374072" y="1773693"/>
            <a:ext cx="8229600" cy="3394472"/>
          </a:xfrm>
        </p:spPr>
        <p:txBody>
          <a:bodyPr>
            <a:normAutofit/>
          </a:bodyPr>
          <a:lstStyle/>
          <a:p>
            <a:r>
              <a:rPr lang="en-GB" dirty="0" smtClean="0">
                <a:solidFill>
                  <a:srgbClr val="1A3283"/>
                </a:solidFill>
                <a:ea typeface="Helvetica" charset="0"/>
                <a:cs typeface="Helvetica" charset="0"/>
              </a:rPr>
              <a:t>Italy</a:t>
            </a:r>
            <a:endParaRPr lang="en-GB" dirty="0">
              <a:solidFill>
                <a:srgbClr val="1A3283"/>
              </a:solidFill>
              <a:ea typeface="Helvetica" charset="0"/>
              <a:cs typeface="Helvetica" charset="0"/>
            </a:endParaRPr>
          </a:p>
          <a:p>
            <a:pPr lvl="1"/>
            <a:r>
              <a:rPr lang="en-GB" dirty="0" smtClean="0">
                <a:solidFill>
                  <a:srgbClr val="1A3283"/>
                </a:solidFill>
                <a:ea typeface="Helvetica" charset="0"/>
                <a:cs typeface="Helvetica" charset="0"/>
              </a:rPr>
              <a:t>Frequent </a:t>
            </a:r>
            <a:r>
              <a:rPr lang="en-GB" dirty="0">
                <a:solidFill>
                  <a:srgbClr val="1A3283"/>
                </a:solidFill>
                <a:ea typeface="Helvetica" charset="0"/>
                <a:cs typeface="Helvetica" charset="0"/>
              </a:rPr>
              <a:t>services by a new entrant throughout the high speed network</a:t>
            </a:r>
          </a:p>
          <a:p>
            <a:r>
              <a:rPr lang="en-GB" dirty="0">
                <a:solidFill>
                  <a:srgbClr val="1A3283"/>
                </a:solidFill>
                <a:ea typeface="Helvetica" charset="0"/>
                <a:cs typeface="Helvetica" charset="0"/>
              </a:rPr>
              <a:t>Czech Republic </a:t>
            </a:r>
            <a:endParaRPr lang="en-GB" dirty="0" smtClean="0">
              <a:solidFill>
                <a:srgbClr val="1A3283"/>
              </a:solidFill>
              <a:ea typeface="Helvetica" charset="0"/>
              <a:cs typeface="Helvetica" charset="0"/>
            </a:endParaRPr>
          </a:p>
          <a:p>
            <a:pPr lvl="1"/>
            <a:r>
              <a:rPr lang="en-GB" dirty="0" smtClean="0">
                <a:solidFill>
                  <a:srgbClr val="1A3283"/>
                </a:solidFill>
                <a:ea typeface="Helvetica" charset="0"/>
                <a:cs typeface="Helvetica" charset="0"/>
              </a:rPr>
              <a:t>3 </a:t>
            </a:r>
            <a:r>
              <a:rPr lang="en-GB" dirty="0">
                <a:solidFill>
                  <a:srgbClr val="1A3283"/>
                </a:solidFill>
                <a:ea typeface="Helvetica" charset="0"/>
                <a:cs typeface="Helvetica" charset="0"/>
              </a:rPr>
              <a:t>competitors on one route </a:t>
            </a:r>
          </a:p>
          <a:p>
            <a:pPr marL="0" indent="0">
              <a:buNone/>
            </a:pPr>
            <a:endParaRPr lang="en-GB" sz="1800" dirty="0">
              <a:solidFill>
                <a:srgbClr val="1A3283"/>
              </a:solidFill>
              <a:ea typeface="Helvetica" charset="0"/>
              <a:cs typeface="Helvetica" charset="0"/>
            </a:endParaRPr>
          </a:p>
          <a:p>
            <a:pPr marL="0" indent="0">
              <a:buNone/>
            </a:pPr>
            <a:endParaRPr lang="en-GB" dirty="0"/>
          </a:p>
        </p:txBody>
      </p:sp>
      <p:sp>
        <p:nvSpPr>
          <p:cNvPr id="6" name="Espace réservé du numéro de diapositive 3"/>
          <p:cNvSpPr>
            <a:spLocks noGrp="1"/>
          </p:cNvSpPr>
          <p:nvPr>
            <p:ph type="sldNum" sz="quarter" idx="12"/>
          </p:nvPr>
        </p:nvSpPr>
        <p:spPr>
          <a:xfrm>
            <a:off x="8116710" y="4767263"/>
            <a:ext cx="570089" cy="273844"/>
          </a:xfrm>
        </p:spPr>
        <p:txBody>
          <a:bodyPr/>
          <a:lstStyle/>
          <a:p>
            <a:fld id="{2066355A-084C-D24E-9AD2-7E4FC41EA627}" type="slidenum">
              <a:rPr lang="en-US" smtClean="0"/>
              <a:t>21</a:t>
            </a:fld>
            <a:endParaRPr lang="en-US" dirty="0"/>
          </a:p>
        </p:txBody>
      </p:sp>
    </p:spTree>
    <p:extLst>
      <p:ext uri="{BB962C8B-B14F-4D97-AF65-F5344CB8AC3E}">
        <p14:creationId xmlns:p14="http://schemas.microsoft.com/office/powerpoint/2010/main" val="349894738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5" name="Rounded Rectangle 2"/>
          <p:cNvSpPr/>
          <p:nvPr/>
        </p:nvSpPr>
        <p:spPr>
          <a:xfrm>
            <a:off x="1319048" y="934445"/>
            <a:ext cx="6505904" cy="633098"/>
          </a:xfrm>
          <a:prstGeom prst="roundRect">
            <a:avLst/>
          </a:prstGeom>
          <a:solidFill>
            <a:srgbClr val="1A3283"/>
          </a:solidFill>
          <a:ln w="3810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altLang="ja-JP" sz="2400" dirty="0">
                <a:ea typeface="ＭＳ Ｐゴシック" pitchFamily="34" charset="-128"/>
              </a:rPr>
              <a:t>Open access competition in the </a:t>
            </a:r>
            <a:r>
              <a:rPr lang="en-GB" altLang="ja-JP" sz="2400" dirty="0" smtClean="0">
                <a:ea typeface="ＭＳ Ｐゴシック" pitchFamily="34" charset="-128"/>
              </a:rPr>
              <a:t>market - II</a:t>
            </a:r>
            <a:endParaRPr lang="en-GB" sz="2400" b="1" dirty="0">
              <a:latin typeface="+mj-lt"/>
              <a:ea typeface="Helvetica" charset="0"/>
              <a:cs typeface="Helvetica" charset="0"/>
            </a:endParaRPr>
          </a:p>
        </p:txBody>
      </p:sp>
      <p:sp>
        <p:nvSpPr>
          <p:cNvPr id="2" name="Espace réservé du contenu 1"/>
          <p:cNvSpPr>
            <a:spLocks noGrp="1"/>
          </p:cNvSpPr>
          <p:nvPr>
            <p:ph idx="1"/>
          </p:nvPr>
        </p:nvSpPr>
        <p:spPr>
          <a:xfrm>
            <a:off x="457199" y="1936422"/>
            <a:ext cx="8229600" cy="3394472"/>
          </a:xfrm>
        </p:spPr>
        <p:txBody>
          <a:bodyPr/>
          <a:lstStyle/>
          <a:p>
            <a:r>
              <a:rPr lang="en-GB" sz="2400" dirty="0">
                <a:solidFill>
                  <a:srgbClr val="1A3283"/>
                </a:solidFill>
                <a:ea typeface="Helvetica" charset="0"/>
                <a:cs typeface="Helvetica" charset="0"/>
              </a:rPr>
              <a:t>In Britain, open access competition only permitted where ‘not primarily abstractive’ from franchised operators</a:t>
            </a:r>
            <a:r>
              <a:rPr lang="en-GB" sz="2400" dirty="0" smtClean="0">
                <a:solidFill>
                  <a:srgbClr val="1A3283"/>
                </a:solidFill>
                <a:ea typeface="Helvetica" charset="0"/>
                <a:cs typeface="Helvetica" charset="0"/>
              </a:rPr>
              <a:t>.</a:t>
            </a:r>
            <a:endParaRPr lang="en-GB" sz="2400" dirty="0">
              <a:solidFill>
                <a:srgbClr val="1A3283"/>
              </a:solidFill>
              <a:ea typeface="Helvetica" charset="0"/>
              <a:cs typeface="Helvetica" charset="0"/>
            </a:endParaRPr>
          </a:p>
          <a:p>
            <a:r>
              <a:rPr lang="en-GB" sz="2400" dirty="0">
                <a:solidFill>
                  <a:srgbClr val="1A3283"/>
                </a:solidFill>
                <a:ea typeface="Helvetica" charset="0"/>
                <a:cs typeface="Helvetica" charset="0"/>
              </a:rPr>
              <a:t>Currently only two open access operators both on the East Coast Main line</a:t>
            </a:r>
            <a:r>
              <a:rPr lang="en-GB" sz="2400" dirty="0" smtClean="0">
                <a:solidFill>
                  <a:srgbClr val="1A3283"/>
                </a:solidFill>
                <a:ea typeface="Helvetica" charset="0"/>
                <a:cs typeface="Helvetica" charset="0"/>
              </a:rPr>
              <a:t>.</a:t>
            </a:r>
            <a:endParaRPr lang="en-GB" sz="2400" dirty="0">
              <a:solidFill>
                <a:srgbClr val="1A3283"/>
              </a:solidFill>
              <a:ea typeface="Helvetica" charset="0"/>
              <a:cs typeface="Helvetica" charset="0"/>
            </a:endParaRPr>
          </a:p>
          <a:p>
            <a:r>
              <a:rPr lang="en-GB" sz="2400" dirty="0">
                <a:solidFill>
                  <a:srgbClr val="1A3283"/>
                </a:solidFill>
                <a:ea typeface="Helvetica" charset="0"/>
                <a:cs typeface="Helvetica" charset="0"/>
              </a:rPr>
              <a:t>Further extensions authorised and the Competition and Markets Authority advocates a major extension of open access competition.</a:t>
            </a:r>
          </a:p>
          <a:p>
            <a:pPr marL="0" indent="0">
              <a:buNone/>
            </a:pPr>
            <a:endParaRPr lang="en-GB" dirty="0"/>
          </a:p>
        </p:txBody>
      </p:sp>
      <p:sp>
        <p:nvSpPr>
          <p:cNvPr id="6" name="Espace réservé du numéro de diapositive 3"/>
          <p:cNvSpPr>
            <a:spLocks noGrp="1"/>
          </p:cNvSpPr>
          <p:nvPr>
            <p:ph type="sldNum" sz="quarter" idx="12"/>
          </p:nvPr>
        </p:nvSpPr>
        <p:spPr>
          <a:xfrm>
            <a:off x="8116710" y="4767263"/>
            <a:ext cx="570089" cy="273844"/>
          </a:xfrm>
        </p:spPr>
        <p:txBody>
          <a:bodyPr/>
          <a:lstStyle/>
          <a:p>
            <a:fld id="{2066355A-084C-D24E-9AD2-7E4FC41EA627}" type="slidenum">
              <a:rPr lang="en-US" smtClean="0"/>
              <a:t>22</a:t>
            </a:fld>
            <a:endParaRPr lang="en-US" dirty="0"/>
          </a:p>
        </p:txBody>
      </p:sp>
    </p:spTree>
    <p:extLst>
      <p:ext uri="{BB962C8B-B14F-4D97-AF65-F5344CB8AC3E}">
        <p14:creationId xmlns:p14="http://schemas.microsoft.com/office/powerpoint/2010/main" val="161294453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5" name="Rounded Rectangle 2"/>
          <p:cNvSpPr/>
          <p:nvPr/>
        </p:nvSpPr>
        <p:spPr>
          <a:xfrm>
            <a:off x="1319048" y="934445"/>
            <a:ext cx="6505904" cy="668723"/>
          </a:xfrm>
          <a:prstGeom prst="roundRect">
            <a:avLst/>
          </a:prstGeom>
          <a:solidFill>
            <a:srgbClr val="1A3283"/>
          </a:solidFill>
          <a:ln w="3810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altLang="ja-JP" sz="2400" dirty="0">
                <a:ea typeface="ＭＳ Ｐゴシック" pitchFamily="34" charset="-128"/>
              </a:rPr>
              <a:t>Impacts of open access competition</a:t>
            </a:r>
            <a:endParaRPr lang="en-GB" sz="2400" b="1" dirty="0">
              <a:latin typeface="+mj-lt"/>
              <a:ea typeface="Helvetica" charset="0"/>
              <a:cs typeface="Helvetica" charset="0"/>
            </a:endParaRPr>
          </a:p>
        </p:txBody>
      </p:sp>
      <p:sp>
        <p:nvSpPr>
          <p:cNvPr id="2" name="Espace réservé du contenu 1"/>
          <p:cNvSpPr>
            <a:spLocks noGrp="1"/>
          </p:cNvSpPr>
          <p:nvPr>
            <p:ph idx="1"/>
          </p:nvPr>
        </p:nvSpPr>
        <p:spPr>
          <a:xfrm>
            <a:off x="457199" y="1698922"/>
            <a:ext cx="8229600" cy="3394472"/>
          </a:xfrm>
        </p:spPr>
        <p:txBody>
          <a:bodyPr/>
          <a:lstStyle/>
          <a:p>
            <a:r>
              <a:rPr lang="en-GB" sz="2800" dirty="0">
                <a:solidFill>
                  <a:srgbClr val="1A3283"/>
                </a:solidFill>
                <a:ea typeface="Helvetica" charset="0"/>
                <a:cs typeface="Helvetica" charset="0"/>
              </a:rPr>
              <a:t>Lower fares</a:t>
            </a:r>
          </a:p>
          <a:p>
            <a:r>
              <a:rPr lang="en-GB" sz="2800" dirty="0">
                <a:solidFill>
                  <a:srgbClr val="1A3283"/>
                </a:solidFill>
                <a:ea typeface="Helvetica" charset="0"/>
                <a:cs typeface="Helvetica" charset="0"/>
              </a:rPr>
              <a:t>Improved services</a:t>
            </a:r>
          </a:p>
          <a:p>
            <a:r>
              <a:rPr lang="en-GB" sz="2800" dirty="0">
                <a:solidFill>
                  <a:srgbClr val="1A3283"/>
                </a:solidFill>
                <a:ea typeface="Helvetica" charset="0"/>
                <a:cs typeface="Helvetica" charset="0"/>
              </a:rPr>
              <a:t>Reduced costs?</a:t>
            </a:r>
          </a:p>
          <a:p>
            <a:pPr>
              <a:buFont typeface="Wingdings" panose="05000000000000000000" pitchFamily="2" charset="2"/>
              <a:buChar char="Ø"/>
            </a:pPr>
            <a:r>
              <a:rPr lang="en-GB" sz="2800" dirty="0">
                <a:solidFill>
                  <a:srgbClr val="1A3283"/>
                </a:solidFill>
                <a:ea typeface="Helvetica" charset="0"/>
                <a:cs typeface="Helvetica" charset="0"/>
              </a:rPr>
              <a:t>But</a:t>
            </a:r>
          </a:p>
          <a:p>
            <a:pPr lvl="1"/>
            <a:r>
              <a:rPr lang="en-GB" sz="2400" dirty="0" smtClean="0">
                <a:solidFill>
                  <a:srgbClr val="1A3283"/>
                </a:solidFill>
                <a:ea typeface="Helvetica" charset="0"/>
                <a:cs typeface="Helvetica" charset="0"/>
              </a:rPr>
              <a:t>Less </a:t>
            </a:r>
            <a:r>
              <a:rPr lang="en-GB" sz="2400" dirty="0">
                <a:solidFill>
                  <a:srgbClr val="1A3283"/>
                </a:solidFill>
                <a:ea typeface="Helvetica" charset="0"/>
                <a:cs typeface="Helvetica" charset="0"/>
              </a:rPr>
              <a:t>well integrated timetables</a:t>
            </a:r>
          </a:p>
          <a:p>
            <a:pPr lvl="1"/>
            <a:r>
              <a:rPr lang="en-GB" sz="2400" dirty="0" smtClean="0">
                <a:solidFill>
                  <a:srgbClr val="1A3283"/>
                </a:solidFill>
                <a:ea typeface="Helvetica" charset="0"/>
                <a:cs typeface="Helvetica" charset="0"/>
              </a:rPr>
              <a:t>Poorer </a:t>
            </a:r>
            <a:r>
              <a:rPr lang="en-GB" sz="2400" dirty="0">
                <a:solidFill>
                  <a:srgbClr val="1A3283"/>
                </a:solidFill>
                <a:ea typeface="Helvetica" charset="0"/>
                <a:cs typeface="Helvetica" charset="0"/>
              </a:rPr>
              <a:t>use of scarce capacity</a:t>
            </a:r>
          </a:p>
          <a:p>
            <a:pPr lvl="1"/>
            <a:r>
              <a:rPr lang="en-GB" sz="2400" dirty="0" smtClean="0">
                <a:solidFill>
                  <a:srgbClr val="1A3283"/>
                </a:solidFill>
                <a:ea typeface="Helvetica" charset="0"/>
                <a:cs typeface="Helvetica" charset="0"/>
              </a:rPr>
              <a:t>Reduced </a:t>
            </a:r>
            <a:r>
              <a:rPr lang="en-GB" sz="2400" dirty="0">
                <a:solidFill>
                  <a:srgbClr val="1A3283"/>
                </a:solidFill>
                <a:ea typeface="Helvetica" charset="0"/>
                <a:cs typeface="Helvetica" charset="0"/>
              </a:rPr>
              <a:t>profitability</a:t>
            </a:r>
          </a:p>
          <a:p>
            <a:pPr marL="0" indent="0">
              <a:buNone/>
            </a:pPr>
            <a:endParaRPr lang="en-GB" dirty="0"/>
          </a:p>
        </p:txBody>
      </p:sp>
      <p:sp>
        <p:nvSpPr>
          <p:cNvPr id="6" name="Espace réservé du numéro de diapositive 3"/>
          <p:cNvSpPr>
            <a:spLocks noGrp="1"/>
          </p:cNvSpPr>
          <p:nvPr>
            <p:ph type="sldNum" sz="quarter" idx="12"/>
          </p:nvPr>
        </p:nvSpPr>
        <p:spPr>
          <a:xfrm>
            <a:off x="8116710" y="4767263"/>
            <a:ext cx="570089" cy="273844"/>
          </a:xfrm>
        </p:spPr>
        <p:txBody>
          <a:bodyPr/>
          <a:lstStyle/>
          <a:p>
            <a:fld id="{2066355A-084C-D24E-9AD2-7E4FC41EA627}" type="slidenum">
              <a:rPr lang="en-US" smtClean="0"/>
              <a:t>23</a:t>
            </a:fld>
            <a:endParaRPr lang="en-US" dirty="0"/>
          </a:p>
        </p:txBody>
      </p:sp>
    </p:spTree>
    <p:extLst>
      <p:ext uri="{BB962C8B-B14F-4D97-AF65-F5344CB8AC3E}">
        <p14:creationId xmlns:p14="http://schemas.microsoft.com/office/powerpoint/2010/main" val="376353336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5" name="Rounded Rectangle 2"/>
          <p:cNvSpPr/>
          <p:nvPr/>
        </p:nvSpPr>
        <p:spPr>
          <a:xfrm>
            <a:off x="1319048" y="934445"/>
            <a:ext cx="6505904" cy="549971"/>
          </a:xfrm>
          <a:prstGeom prst="roundRect">
            <a:avLst/>
          </a:prstGeom>
          <a:solidFill>
            <a:srgbClr val="1A3283"/>
          </a:solidFill>
          <a:ln w="3810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altLang="ja-JP" sz="2400" dirty="0" smtClean="0">
                <a:ea typeface="ＭＳ Ｐゴシック" pitchFamily="34" charset="-128"/>
              </a:rPr>
              <a:t>Conclusions - I</a:t>
            </a:r>
            <a:endParaRPr lang="en-GB" sz="2400" b="1" dirty="0">
              <a:latin typeface="+mj-lt"/>
              <a:ea typeface="Helvetica" charset="0"/>
              <a:cs typeface="Helvetica" charset="0"/>
            </a:endParaRPr>
          </a:p>
        </p:txBody>
      </p:sp>
      <p:sp>
        <p:nvSpPr>
          <p:cNvPr id="2" name="Espace réservé du contenu 1"/>
          <p:cNvSpPr>
            <a:spLocks noGrp="1"/>
          </p:cNvSpPr>
          <p:nvPr>
            <p:ph idx="1"/>
          </p:nvPr>
        </p:nvSpPr>
        <p:spPr>
          <a:xfrm>
            <a:off x="457199" y="1710797"/>
            <a:ext cx="8229600" cy="3394472"/>
          </a:xfrm>
        </p:spPr>
        <p:txBody>
          <a:bodyPr/>
          <a:lstStyle/>
          <a:p>
            <a:r>
              <a:rPr lang="en-GB" sz="2400" dirty="0">
                <a:solidFill>
                  <a:srgbClr val="1A3283"/>
                </a:solidFill>
                <a:ea typeface="Helvetica" charset="0"/>
                <a:cs typeface="Helvetica" charset="0"/>
              </a:rPr>
              <a:t>Franchising by means of competitive tender appears to be an effective way of providing rail </a:t>
            </a:r>
            <a:r>
              <a:rPr lang="en-GB" sz="2400" dirty="0" smtClean="0">
                <a:solidFill>
                  <a:srgbClr val="1A3283"/>
                </a:solidFill>
                <a:ea typeface="Helvetica" charset="0"/>
                <a:cs typeface="Helvetica" charset="0"/>
              </a:rPr>
              <a:t>passenger </a:t>
            </a:r>
            <a:r>
              <a:rPr lang="en-GB" sz="2400" dirty="0">
                <a:solidFill>
                  <a:srgbClr val="1A3283"/>
                </a:solidFill>
                <a:ea typeface="Helvetica" charset="0"/>
                <a:cs typeface="Helvetica" charset="0"/>
              </a:rPr>
              <a:t>services</a:t>
            </a:r>
            <a:r>
              <a:rPr lang="en-GB" sz="2400" dirty="0" smtClean="0">
                <a:solidFill>
                  <a:srgbClr val="1A3283"/>
                </a:solidFill>
                <a:ea typeface="Helvetica" charset="0"/>
                <a:cs typeface="Helvetica" charset="0"/>
              </a:rPr>
              <a:t>.</a:t>
            </a:r>
            <a:endParaRPr lang="en-GB" sz="2400" dirty="0">
              <a:solidFill>
                <a:srgbClr val="1A3283"/>
              </a:solidFill>
              <a:ea typeface="Helvetica" charset="0"/>
              <a:cs typeface="Helvetica" charset="0"/>
            </a:endParaRPr>
          </a:p>
          <a:p>
            <a:r>
              <a:rPr lang="en-GB" sz="2400" dirty="0">
                <a:solidFill>
                  <a:srgbClr val="1A3283"/>
                </a:solidFill>
                <a:ea typeface="Helvetica" charset="0"/>
                <a:cs typeface="Helvetica" charset="0"/>
              </a:rPr>
              <a:t>Franchising authority should be regional for regional services but there remains a need for a degree of national </a:t>
            </a:r>
            <a:r>
              <a:rPr lang="en-GB" sz="2400" dirty="0" smtClean="0">
                <a:solidFill>
                  <a:srgbClr val="1A3283"/>
                </a:solidFill>
                <a:ea typeface="Helvetica" charset="0"/>
                <a:cs typeface="Helvetica" charset="0"/>
              </a:rPr>
              <a:t>coordination.</a:t>
            </a:r>
            <a:endParaRPr lang="en-GB" sz="2400" dirty="0">
              <a:solidFill>
                <a:srgbClr val="1A3283"/>
              </a:solidFill>
              <a:ea typeface="Helvetica" charset="0"/>
              <a:cs typeface="Helvetica" charset="0"/>
            </a:endParaRPr>
          </a:p>
          <a:p>
            <a:r>
              <a:rPr lang="en-GB" sz="2400" dirty="0">
                <a:solidFill>
                  <a:srgbClr val="1A3283"/>
                </a:solidFill>
                <a:ea typeface="Helvetica" charset="0"/>
                <a:cs typeface="Helvetica" charset="0"/>
              </a:rPr>
              <a:t>Long franchises (15 years plus) covering not too large a volume of  services best where train operator leading in terms of planning, marketing and asset </a:t>
            </a:r>
            <a:r>
              <a:rPr lang="en-GB" sz="2400" dirty="0" smtClean="0">
                <a:solidFill>
                  <a:srgbClr val="1A3283"/>
                </a:solidFill>
                <a:ea typeface="Helvetica" charset="0"/>
                <a:cs typeface="Helvetica" charset="0"/>
              </a:rPr>
              <a:t>procurement.</a:t>
            </a:r>
            <a:endParaRPr lang="en-GB" sz="2400" dirty="0">
              <a:solidFill>
                <a:srgbClr val="1A3283"/>
              </a:solidFill>
              <a:ea typeface="Helvetica" charset="0"/>
              <a:cs typeface="Helvetica" charset="0"/>
            </a:endParaRPr>
          </a:p>
          <a:p>
            <a:pPr marL="0" indent="0">
              <a:buNone/>
            </a:pPr>
            <a:endParaRPr lang="en-GB" dirty="0"/>
          </a:p>
        </p:txBody>
      </p:sp>
      <p:sp>
        <p:nvSpPr>
          <p:cNvPr id="6" name="Espace réservé du numéro de diapositive 3"/>
          <p:cNvSpPr>
            <a:spLocks noGrp="1"/>
          </p:cNvSpPr>
          <p:nvPr>
            <p:ph type="sldNum" sz="quarter" idx="12"/>
          </p:nvPr>
        </p:nvSpPr>
        <p:spPr>
          <a:xfrm>
            <a:off x="8116710" y="4767263"/>
            <a:ext cx="570089" cy="273844"/>
          </a:xfrm>
        </p:spPr>
        <p:txBody>
          <a:bodyPr/>
          <a:lstStyle/>
          <a:p>
            <a:fld id="{2066355A-084C-D24E-9AD2-7E4FC41EA627}" type="slidenum">
              <a:rPr lang="en-US" smtClean="0"/>
              <a:t>24</a:t>
            </a:fld>
            <a:endParaRPr lang="en-US" dirty="0"/>
          </a:p>
        </p:txBody>
      </p:sp>
    </p:spTree>
    <p:extLst>
      <p:ext uri="{BB962C8B-B14F-4D97-AF65-F5344CB8AC3E}">
        <p14:creationId xmlns:p14="http://schemas.microsoft.com/office/powerpoint/2010/main" val="290801708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5" name="Rounded Rectangle 2"/>
          <p:cNvSpPr/>
          <p:nvPr/>
        </p:nvSpPr>
        <p:spPr>
          <a:xfrm>
            <a:off x="1319048" y="934445"/>
            <a:ext cx="6505904" cy="585597"/>
          </a:xfrm>
          <a:prstGeom prst="roundRect">
            <a:avLst/>
          </a:prstGeom>
          <a:solidFill>
            <a:srgbClr val="1A3283"/>
          </a:solidFill>
          <a:ln w="3810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altLang="ja-JP" sz="2400" dirty="0" smtClean="0">
                <a:ea typeface="ＭＳ Ｐゴシック" pitchFamily="34" charset="-128"/>
              </a:rPr>
              <a:t>Conclusions - II</a:t>
            </a:r>
            <a:endParaRPr lang="en-GB" sz="2400" b="1" dirty="0">
              <a:latin typeface="+mj-lt"/>
              <a:ea typeface="Helvetica" charset="0"/>
              <a:cs typeface="Helvetica" charset="0"/>
            </a:endParaRPr>
          </a:p>
        </p:txBody>
      </p:sp>
      <p:sp>
        <p:nvSpPr>
          <p:cNvPr id="2" name="Espace réservé du contenu 1"/>
          <p:cNvSpPr>
            <a:spLocks noGrp="1"/>
          </p:cNvSpPr>
          <p:nvPr>
            <p:ph idx="1"/>
          </p:nvPr>
        </p:nvSpPr>
        <p:spPr>
          <a:xfrm>
            <a:off x="457199" y="1782047"/>
            <a:ext cx="8229600" cy="3394472"/>
          </a:xfrm>
        </p:spPr>
        <p:txBody>
          <a:bodyPr/>
          <a:lstStyle/>
          <a:p>
            <a:r>
              <a:rPr lang="en-GB" sz="2400" dirty="0">
                <a:solidFill>
                  <a:srgbClr val="1A3283"/>
                </a:solidFill>
                <a:ea typeface="Helvetica" charset="0"/>
                <a:cs typeface="Helvetica" charset="0"/>
              </a:rPr>
              <a:t>Shorter gross cost contracts good where a regional authority takes charge of pricing, marketing and asset </a:t>
            </a:r>
            <a:r>
              <a:rPr lang="en-GB" sz="2400" dirty="0" smtClean="0">
                <a:solidFill>
                  <a:srgbClr val="1A3283"/>
                </a:solidFill>
                <a:ea typeface="Helvetica" charset="0"/>
                <a:cs typeface="Helvetica" charset="0"/>
              </a:rPr>
              <a:t>procurement.</a:t>
            </a:r>
            <a:endParaRPr lang="en-GB" sz="2400" dirty="0">
              <a:solidFill>
                <a:srgbClr val="1A3283"/>
              </a:solidFill>
              <a:ea typeface="Helvetica" charset="0"/>
              <a:cs typeface="Helvetica" charset="0"/>
            </a:endParaRPr>
          </a:p>
          <a:p>
            <a:r>
              <a:rPr lang="en-GB" sz="2400" dirty="0" smtClean="0">
                <a:solidFill>
                  <a:srgbClr val="1A3283"/>
                </a:solidFill>
                <a:ea typeface="Helvetica" charset="0"/>
                <a:cs typeface="Helvetica" charset="0"/>
              </a:rPr>
              <a:t>State </a:t>
            </a:r>
            <a:r>
              <a:rPr lang="en-GB" sz="2400" dirty="0">
                <a:solidFill>
                  <a:srgbClr val="1A3283"/>
                </a:solidFill>
                <a:ea typeface="Helvetica" charset="0"/>
                <a:cs typeface="Helvetica" charset="0"/>
              </a:rPr>
              <a:t>may also take over other risks (fuel, labour, track access</a:t>
            </a:r>
            <a:r>
              <a:rPr lang="en-GB" sz="2400" dirty="0" smtClean="0">
                <a:solidFill>
                  <a:srgbClr val="1A3283"/>
                </a:solidFill>
                <a:ea typeface="Helvetica" charset="0"/>
                <a:cs typeface="Helvetica" charset="0"/>
              </a:rPr>
              <a:t>).</a:t>
            </a:r>
            <a:endParaRPr lang="en-GB" sz="2400" dirty="0">
              <a:solidFill>
                <a:srgbClr val="1A3283"/>
              </a:solidFill>
              <a:ea typeface="Helvetica" charset="0"/>
              <a:cs typeface="Helvetica" charset="0"/>
            </a:endParaRPr>
          </a:p>
          <a:p>
            <a:r>
              <a:rPr lang="en-GB" sz="2400" dirty="0" smtClean="0">
                <a:solidFill>
                  <a:srgbClr val="1A3283"/>
                </a:solidFill>
                <a:ea typeface="Helvetica" charset="0"/>
                <a:cs typeface="Helvetica" charset="0"/>
              </a:rPr>
              <a:t>Open </a:t>
            </a:r>
            <a:r>
              <a:rPr lang="en-GB" sz="2400" dirty="0">
                <a:solidFill>
                  <a:srgbClr val="1A3283"/>
                </a:solidFill>
                <a:ea typeface="Helvetica" charset="0"/>
                <a:cs typeface="Helvetica" charset="0"/>
              </a:rPr>
              <a:t>access competition has some benefits but likely to give less efficient timetables and problematic particularly where there is a shortage of capacity and a need for close coordination with the infrastructure provider.</a:t>
            </a:r>
          </a:p>
          <a:p>
            <a:pPr marL="0" indent="0">
              <a:buNone/>
            </a:pPr>
            <a:endParaRPr lang="en-GB" dirty="0"/>
          </a:p>
        </p:txBody>
      </p:sp>
      <p:sp>
        <p:nvSpPr>
          <p:cNvPr id="6" name="Espace réservé du numéro de diapositive 3"/>
          <p:cNvSpPr>
            <a:spLocks noGrp="1"/>
          </p:cNvSpPr>
          <p:nvPr>
            <p:ph type="sldNum" sz="quarter" idx="12"/>
          </p:nvPr>
        </p:nvSpPr>
        <p:spPr>
          <a:xfrm>
            <a:off x="8116710" y="4767263"/>
            <a:ext cx="570089" cy="273844"/>
          </a:xfrm>
        </p:spPr>
        <p:txBody>
          <a:bodyPr/>
          <a:lstStyle/>
          <a:p>
            <a:fld id="{2066355A-084C-D24E-9AD2-7E4FC41EA627}" type="slidenum">
              <a:rPr lang="en-US" smtClean="0"/>
              <a:t>25</a:t>
            </a:fld>
            <a:endParaRPr lang="en-US" dirty="0"/>
          </a:p>
        </p:txBody>
      </p:sp>
    </p:spTree>
    <p:extLst>
      <p:ext uri="{BB962C8B-B14F-4D97-AF65-F5344CB8AC3E}">
        <p14:creationId xmlns:p14="http://schemas.microsoft.com/office/powerpoint/2010/main" val="388332650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flipH="1">
            <a:off x="7236945" y="137298"/>
            <a:ext cx="499757" cy="1077784"/>
          </a:xfrm>
          <a:prstGeom prst="line">
            <a:avLst/>
          </a:prstGeom>
          <a:ln>
            <a:solidFill>
              <a:schemeClr val="bg1">
                <a:alpha val="21000"/>
              </a:schemeClr>
            </a:solidFill>
          </a:ln>
          <a:effectLst/>
        </p:spPr>
        <p:style>
          <a:lnRef idx="2">
            <a:schemeClr val="accent1"/>
          </a:lnRef>
          <a:fillRef idx="0">
            <a:schemeClr val="accent1"/>
          </a:fillRef>
          <a:effectRef idx="1">
            <a:schemeClr val="accent1"/>
          </a:effectRef>
          <a:fontRef idx="minor">
            <a:schemeClr val="tx1"/>
          </a:fontRef>
        </p:style>
      </p:cxnSp>
      <p:sp>
        <p:nvSpPr>
          <p:cNvPr id="5" name="TextBox 2"/>
          <p:cNvSpPr txBox="1"/>
          <p:nvPr/>
        </p:nvSpPr>
        <p:spPr>
          <a:xfrm>
            <a:off x="2634020" y="3654537"/>
            <a:ext cx="6117929" cy="1400383"/>
          </a:xfrm>
          <a:prstGeom prst="rect">
            <a:avLst/>
          </a:prstGeom>
          <a:noFill/>
        </p:spPr>
        <p:txBody>
          <a:bodyPr wrap="square" rtlCol="0">
            <a:spAutoFit/>
          </a:bodyPr>
          <a:lstStyle/>
          <a:p>
            <a:pPr algn="r">
              <a:spcAft>
                <a:spcPts val="600"/>
              </a:spcAft>
            </a:pPr>
            <a:r>
              <a:rPr lang="en-GB" altLang="fr-FR" sz="2400" b="1" dirty="0">
                <a:solidFill>
                  <a:srgbClr val="1A3283"/>
                </a:solidFill>
                <a:latin typeface="+mj-lt"/>
                <a:cs typeface="B Futura Bold"/>
              </a:rPr>
              <a:t>Professor </a:t>
            </a:r>
            <a:r>
              <a:rPr lang="en-GB" altLang="fr-FR" sz="2400" b="1" dirty="0" smtClean="0">
                <a:solidFill>
                  <a:srgbClr val="1A3283"/>
                </a:solidFill>
                <a:latin typeface="+mj-lt"/>
                <a:cs typeface="B Futura Bold"/>
              </a:rPr>
              <a:t>Yves Crozet</a:t>
            </a:r>
          </a:p>
          <a:p>
            <a:pPr algn="r">
              <a:spcAft>
                <a:spcPts val="600"/>
              </a:spcAft>
            </a:pPr>
            <a:r>
              <a:rPr lang="en-GB" altLang="fr-FR" dirty="0" smtClean="0">
                <a:solidFill>
                  <a:srgbClr val="1A3283"/>
                </a:solidFill>
                <a:latin typeface="+mj-lt"/>
                <a:cs typeface="H Futura Heavy"/>
              </a:rPr>
              <a:t>Research Fellow, CERRE</a:t>
            </a:r>
          </a:p>
          <a:p>
            <a:pPr algn="r">
              <a:spcAft>
                <a:spcPts val="600"/>
              </a:spcAft>
            </a:pPr>
            <a:r>
              <a:rPr lang="fr-BE" altLang="fr-FR" dirty="0" smtClean="0">
                <a:solidFill>
                  <a:srgbClr val="1A3283"/>
                </a:solidFill>
                <a:latin typeface="+mj-lt"/>
                <a:cs typeface="H Futura Heavy"/>
              </a:rPr>
              <a:t>Professor, University of Lyon</a:t>
            </a:r>
            <a:endParaRPr lang="en-GB" altLang="fr-FR" dirty="0" smtClean="0">
              <a:solidFill>
                <a:srgbClr val="1A3283"/>
              </a:solidFill>
              <a:latin typeface="+mj-lt"/>
              <a:cs typeface="H Futura Heavy"/>
            </a:endParaRPr>
          </a:p>
          <a:p>
            <a:pPr algn="r"/>
            <a:endParaRPr lang="en-GB" sz="1000" dirty="0">
              <a:solidFill>
                <a:srgbClr val="1A3283"/>
              </a:solidFill>
              <a:latin typeface="+mj-lt"/>
              <a:cs typeface="H Futura Heavy"/>
            </a:endParaRPr>
          </a:p>
        </p:txBody>
      </p:sp>
      <p:sp>
        <p:nvSpPr>
          <p:cNvPr id="7" name="TextBox 1"/>
          <p:cNvSpPr txBox="1"/>
          <p:nvPr/>
        </p:nvSpPr>
        <p:spPr>
          <a:xfrm>
            <a:off x="0" y="1771561"/>
            <a:ext cx="9144000" cy="1200329"/>
          </a:xfrm>
          <a:prstGeom prst="rect">
            <a:avLst/>
          </a:prstGeom>
          <a:noFill/>
        </p:spPr>
        <p:txBody>
          <a:bodyPr wrap="square" rtlCol="0" anchor="ctr">
            <a:spAutoFit/>
          </a:bodyPr>
          <a:lstStyle/>
          <a:p>
            <a:pPr algn="ctr"/>
            <a:r>
              <a:rPr lang="en-GB" sz="3600" b="1" dirty="0">
                <a:solidFill>
                  <a:srgbClr val="1A3283"/>
                </a:solidFill>
                <a:ea typeface="Helvetica" charset="0"/>
                <a:cs typeface="Helvetica" charset="0"/>
              </a:rPr>
              <a:t>Liberalisation of </a:t>
            </a:r>
            <a:r>
              <a:rPr lang="en-GB" sz="3600" b="1" dirty="0" smtClean="0">
                <a:solidFill>
                  <a:srgbClr val="1A3283"/>
                </a:solidFill>
                <a:ea typeface="Helvetica" charset="0"/>
                <a:cs typeface="Helvetica" charset="0"/>
              </a:rPr>
              <a:t>Passenger Rail Services:</a:t>
            </a:r>
          </a:p>
          <a:p>
            <a:pPr algn="ctr"/>
            <a:r>
              <a:rPr lang="fr-BE" sz="3600" b="1" dirty="0">
                <a:solidFill>
                  <a:srgbClr val="1A3283"/>
                </a:solidFill>
                <a:latin typeface="+mj-lt"/>
                <a:cs typeface="Helvetica" charset="0"/>
              </a:rPr>
              <a:t>t</a:t>
            </a:r>
            <a:r>
              <a:rPr lang="fr-BE" sz="3600" b="1" dirty="0" smtClean="0">
                <a:solidFill>
                  <a:srgbClr val="1A3283"/>
                </a:solidFill>
                <a:latin typeface="+mj-lt"/>
                <a:cs typeface="Helvetica" charset="0"/>
              </a:rPr>
              <a:t>he implications for France</a:t>
            </a:r>
            <a:endParaRPr lang="en-GB" sz="3600" b="1" dirty="0">
              <a:solidFill>
                <a:srgbClr val="1A3283"/>
              </a:solidFill>
              <a:latin typeface="+mj-lt"/>
              <a:cs typeface="Futura Std Medium"/>
            </a:endParaRPr>
          </a:p>
        </p:txBody>
      </p:sp>
    </p:spTree>
    <p:extLst>
      <p:ext uri="{BB962C8B-B14F-4D97-AF65-F5344CB8AC3E}">
        <p14:creationId xmlns:p14="http://schemas.microsoft.com/office/powerpoint/2010/main" val="140942137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xmlns:p14="http://schemas.microsoft.com/office/powerpoint/2010/main" spd="slow">
        <p:blinds dir="ver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457199" y="1627663"/>
            <a:ext cx="8229600" cy="3394472"/>
          </a:xfrm>
        </p:spPr>
        <p:txBody>
          <a:bodyPr>
            <a:normAutofit lnSpcReduction="10000"/>
          </a:bodyPr>
          <a:lstStyle/>
          <a:p>
            <a:pPr marL="0" indent="0">
              <a:buNone/>
            </a:pPr>
            <a:endParaRPr lang="en-GB" altLang="ja-JP" sz="1800" dirty="0" smtClean="0">
              <a:solidFill>
                <a:srgbClr val="1A3283"/>
              </a:solidFill>
              <a:ea typeface="Helvetica" charset="0"/>
              <a:cs typeface="Helvetica" charset="0"/>
            </a:endParaRPr>
          </a:p>
          <a:p>
            <a:r>
              <a:rPr lang="en-GB" altLang="ja-JP" sz="2300" dirty="0" smtClean="0">
                <a:solidFill>
                  <a:srgbClr val="1A3283"/>
                </a:solidFill>
                <a:ea typeface="Helvetica" charset="0"/>
                <a:cs typeface="Helvetica" charset="0"/>
              </a:rPr>
              <a:t>Railway </a:t>
            </a:r>
            <a:r>
              <a:rPr lang="en-GB" altLang="ja-JP" sz="2300" dirty="0">
                <a:solidFill>
                  <a:srgbClr val="1A3283"/>
                </a:solidFill>
                <a:ea typeface="Helvetica" charset="0"/>
                <a:cs typeface="Helvetica" charset="0"/>
              </a:rPr>
              <a:t>Reform in 2014: 3 public bodies (SNCF + SNCF </a:t>
            </a:r>
            <a:r>
              <a:rPr lang="en-GB" altLang="ja-JP" sz="2300" dirty="0" err="1">
                <a:solidFill>
                  <a:srgbClr val="1A3283"/>
                </a:solidFill>
                <a:ea typeface="Helvetica" charset="0"/>
                <a:cs typeface="Helvetica" charset="0"/>
              </a:rPr>
              <a:t>Mobilité</a:t>
            </a:r>
            <a:r>
              <a:rPr lang="en-GB" altLang="ja-JP" sz="2300" dirty="0">
                <a:solidFill>
                  <a:srgbClr val="1A3283"/>
                </a:solidFill>
                <a:ea typeface="Helvetica" charset="0"/>
                <a:cs typeface="Helvetica" charset="0"/>
              </a:rPr>
              <a:t> + SNCF </a:t>
            </a:r>
            <a:r>
              <a:rPr lang="en-GB" altLang="ja-JP" sz="2300" dirty="0" err="1">
                <a:solidFill>
                  <a:srgbClr val="1A3283"/>
                </a:solidFill>
                <a:ea typeface="Helvetica" charset="0"/>
                <a:cs typeface="Helvetica" charset="0"/>
              </a:rPr>
              <a:t>Réseau</a:t>
            </a:r>
            <a:r>
              <a:rPr lang="en-GB" altLang="ja-JP" sz="2300" dirty="0">
                <a:solidFill>
                  <a:srgbClr val="1A3283"/>
                </a:solidFill>
                <a:ea typeface="Helvetica" charset="0"/>
                <a:cs typeface="Helvetica" charset="0"/>
              </a:rPr>
              <a:t>)</a:t>
            </a:r>
          </a:p>
          <a:p>
            <a:r>
              <a:rPr lang="en-GB" altLang="ja-JP" sz="2300" dirty="0">
                <a:solidFill>
                  <a:srgbClr val="1A3283"/>
                </a:solidFill>
                <a:ea typeface="Helvetica" charset="0"/>
                <a:cs typeface="Helvetica" charset="0"/>
              </a:rPr>
              <a:t>On track competition for freight: market share of new entrants &gt; 30%</a:t>
            </a:r>
          </a:p>
          <a:p>
            <a:r>
              <a:rPr lang="en-GB" altLang="ja-JP" sz="2300" dirty="0">
                <a:solidFill>
                  <a:srgbClr val="1A3283"/>
                </a:solidFill>
                <a:ea typeface="Helvetica" charset="0"/>
                <a:cs typeface="Helvetica" charset="0"/>
              </a:rPr>
              <a:t>Almost no competition for passengers (</a:t>
            </a:r>
            <a:r>
              <a:rPr lang="en-GB" altLang="ja-JP" sz="2300" dirty="0" err="1">
                <a:solidFill>
                  <a:srgbClr val="1A3283"/>
                </a:solidFill>
                <a:ea typeface="Helvetica" charset="0"/>
                <a:cs typeface="Helvetica" charset="0"/>
              </a:rPr>
              <a:t>Thello</a:t>
            </a:r>
            <a:r>
              <a:rPr lang="en-GB" altLang="ja-JP" sz="2300" dirty="0">
                <a:solidFill>
                  <a:srgbClr val="1A3283"/>
                </a:solidFill>
                <a:ea typeface="Helvetica" charset="0"/>
                <a:cs typeface="Helvetica" charset="0"/>
              </a:rPr>
              <a:t> + subsidiaries of SNCF (</a:t>
            </a:r>
            <a:r>
              <a:rPr lang="en-GB" altLang="ja-JP" sz="2300" dirty="0" err="1">
                <a:solidFill>
                  <a:srgbClr val="1A3283"/>
                </a:solidFill>
                <a:ea typeface="Helvetica" charset="0"/>
                <a:cs typeface="Helvetica" charset="0"/>
              </a:rPr>
              <a:t>Thalys</a:t>
            </a:r>
            <a:r>
              <a:rPr lang="en-GB" altLang="ja-JP" sz="2300" dirty="0">
                <a:solidFill>
                  <a:srgbClr val="1A3283"/>
                </a:solidFill>
                <a:ea typeface="Helvetica" charset="0"/>
                <a:cs typeface="Helvetica" charset="0"/>
              </a:rPr>
              <a:t>, Eurostar, </a:t>
            </a:r>
            <a:r>
              <a:rPr lang="en-GB" altLang="ja-JP" sz="2300" dirty="0" err="1">
                <a:solidFill>
                  <a:srgbClr val="1A3283"/>
                </a:solidFill>
                <a:ea typeface="Helvetica" charset="0"/>
                <a:cs typeface="Helvetica" charset="0"/>
              </a:rPr>
              <a:t>Lyria</a:t>
            </a:r>
            <a:r>
              <a:rPr lang="en-GB" altLang="ja-JP" sz="2300" dirty="0">
                <a:solidFill>
                  <a:srgbClr val="1A3283"/>
                </a:solidFill>
                <a:ea typeface="Helvetica" charset="0"/>
                <a:cs typeface="Helvetica" charset="0"/>
              </a:rPr>
              <a:t>) + cooperation (DB, </a:t>
            </a:r>
            <a:r>
              <a:rPr lang="en-GB" altLang="ja-JP" sz="2300" dirty="0" err="1">
                <a:solidFill>
                  <a:srgbClr val="1A3283"/>
                </a:solidFill>
                <a:ea typeface="Helvetica" charset="0"/>
                <a:cs typeface="Helvetica" charset="0"/>
              </a:rPr>
              <a:t>Renfe</a:t>
            </a:r>
            <a:r>
              <a:rPr lang="en-GB" altLang="ja-JP" sz="2300" dirty="0">
                <a:solidFill>
                  <a:srgbClr val="1A3283"/>
                </a:solidFill>
                <a:ea typeface="Helvetica" charset="0"/>
                <a:cs typeface="Helvetica" charset="0"/>
              </a:rPr>
              <a:t>…)</a:t>
            </a:r>
          </a:p>
          <a:p>
            <a:r>
              <a:rPr lang="en-GB" altLang="ja-JP" sz="2300" dirty="0">
                <a:solidFill>
                  <a:srgbClr val="1A3283"/>
                </a:solidFill>
                <a:ea typeface="Helvetica" charset="0"/>
                <a:cs typeface="Helvetica" charset="0"/>
              </a:rPr>
              <a:t>2020: on track competition for commercial services?</a:t>
            </a:r>
          </a:p>
          <a:p>
            <a:r>
              <a:rPr lang="en-GB" altLang="ja-JP" sz="2300" dirty="0">
                <a:solidFill>
                  <a:srgbClr val="1A3283"/>
                </a:solidFill>
                <a:ea typeface="Helvetica" charset="0"/>
                <a:cs typeface="Helvetica" charset="0"/>
              </a:rPr>
              <a:t>2023: off track competition for regional services?</a:t>
            </a:r>
          </a:p>
        </p:txBody>
      </p:sp>
      <p:sp>
        <p:nvSpPr>
          <p:cNvPr id="4" name="Rounded Rectangle 2"/>
          <p:cNvSpPr/>
          <p:nvPr/>
        </p:nvSpPr>
        <p:spPr>
          <a:xfrm>
            <a:off x="1200294" y="934445"/>
            <a:ext cx="6505904" cy="704350"/>
          </a:xfrm>
          <a:prstGeom prst="roundRect">
            <a:avLst/>
          </a:prstGeom>
          <a:solidFill>
            <a:srgbClr val="1A3283"/>
          </a:solidFill>
          <a:ln w="3810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altLang="ja-JP" sz="2400" dirty="0" smtClean="0">
                <a:ea typeface="ＭＳ Ｐゴシック" pitchFamily="34" charset="-128"/>
              </a:rPr>
              <a:t>France</a:t>
            </a:r>
            <a:endParaRPr lang="en-GB" sz="2400" b="1" dirty="0">
              <a:latin typeface="+mj-lt"/>
              <a:ea typeface="Helvetica" charset="0"/>
              <a:cs typeface="Helvetica" charset="0"/>
            </a:endParaRPr>
          </a:p>
        </p:txBody>
      </p:sp>
    </p:spTree>
    <p:extLst>
      <p:ext uri="{BB962C8B-B14F-4D97-AF65-F5344CB8AC3E}">
        <p14:creationId xmlns:p14="http://schemas.microsoft.com/office/powerpoint/2010/main" val="23269036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8116710" y="4767263"/>
            <a:ext cx="570089" cy="273844"/>
          </a:xfrm>
        </p:spPr>
        <p:txBody>
          <a:bodyPr/>
          <a:lstStyle/>
          <a:p>
            <a:fld id="{2066355A-084C-D24E-9AD2-7E4FC41EA627}" type="slidenum">
              <a:rPr lang="en-US" smtClean="0"/>
              <a:t>28</a:t>
            </a:fld>
            <a:endParaRPr lang="en-US" dirty="0"/>
          </a:p>
        </p:txBody>
      </p:sp>
      <p:graphicFrame>
        <p:nvGraphicFramePr>
          <p:cNvPr id="5" name="Graphique 4"/>
          <p:cNvGraphicFramePr>
            <a:graphicFrameLocks/>
          </p:cNvGraphicFramePr>
          <p:nvPr>
            <p:extLst>
              <p:ext uri="{D42A27DB-BD31-4B8C-83A1-F6EECF244321}">
                <p14:modId xmlns:p14="http://schemas.microsoft.com/office/powerpoint/2010/main" val="2265660209"/>
              </p:ext>
            </p:extLst>
          </p:nvPr>
        </p:nvGraphicFramePr>
        <p:xfrm>
          <a:off x="783771" y="1640884"/>
          <a:ext cx="7754587" cy="3400223"/>
        </p:xfrm>
        <a:graphic>
          <a:graphicData uri="http://schemas.openxmlformats.org/drawingml/2006/chart">
            <c:chart xmlns:c="http://schemas.openxmlformats.org/drawingml/2006/chart" xmlns:r="http://schemas.openxmlformats.org/officeDocument/2006/relationships" r:id="rId3"/>
          </a:graphicData>
        </a:graphic>
      </p:graphicFrame>
      <p:sp>
        <p:nvSpPr>
          <p:cNvPr id="6" name="Rounded Rectangle 2"/>
          <p:cNvSpPr/>
          <p:nvPr/>
        </p:nvSpPr>
        <p:spPr>
          <a:xfrm>
            <a:off x="1255772" y="940582"/>
            <a:ext cx="6427563" cy="700302"/>
          </a:xfrm>
          <a:prstGeom prst="roundRect">
            <a:avLst/>
          </a:prstGeom>
          <a:solidFill>
            <a:srgbClr val="1A3283"/>
          </a:solidFill>
          <a:ln w="3810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400" b="1" dirty="0" smtClean="0">
                <a:ea typeface="Helvetica" charset="0"/>
                <a:cs typeface="Helvetica" charset="0"/>
              </a:rPr>
              <a:t>On track competition</a:t>
            </a:r>
            <a:endParaRPr lang="nl-NL" sz="2400" b="1" dirty="0">
              <a:ea typeface="Helvetica" charset="0"/>
              <a:cs typeface="Helvetica" charset="0"/>
            </a:endParaRPr>
          </a:p>
        </p:txBody>
      </p:sp>
    </p:spTree>
    <p:extLst>
      <p:ext uri="{BB962C8B-B14F-4D97-AF65-F5344CB8AC3E}">
        <p14:creationId xmlns:p14="http://schemas.microsoft.com/office/powerpoint/2010/main" val="11846906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66598" y="1532668"/>
            <a:ext cx="8133936" cy="3508439"/>
          </a:xfrm>
        </p:spPr>
        <p:txBody>
          <a:bodyPr>
            <a:noAutofit/>
          </a:bodyPr>
          <a:lstStyle/>
          <a:p>
            <a:pPr marL="0" indent="0" algn="just">
              <a:buNone/>
            </a:pPr>
            <a:endParaRPr lang="en-GB" sz="1800" dirty="0">
              <a:solidFill>
                <a:srgbClr val="1A3283"/>
              </a:solidFill>
              <a:ea typeface="Helvetica" charset="0"/>
              <a:cs typeface="Helvetica" charset="0"/>
            </a:endParaRPr>
          </a:p>
          <a:p>
            <a:pPr algn="just"/>
            <a:endParaRPr lang="en-GB" sz="1100" dirty="0">
              <a:ea typeface="Helvetica" charset="0"/>
              <a:cs typeface="Helvetica" charset="0"/>
            </a:endParaRPr>
          </a:p>
        </p:txBody>
      </p:sp>
      <p:sp>
        <p:nvSpPr>
          <p:cNvPr id="5" name="Rounded Rectangle 2"/>
          <p:cNvSpPr/>
          <p:nvPr/>
        </p:nvSpPr>
        <p:spPr>
          <a:xfrm>
            <a:off x="1319048" y="800101"/>
            <a:ext cx="6505904" cy="657014"/>
          </a:xfrm>
          <a:prstGeom prst="roundRect">
            <a:avLst/>
          </a:prstGeom>
          <a:solidFill>
            <a:srgbClr val="1A3283"/>
          </a:solidFill>
          <a:ln w="3810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000" b="1" dirty="0" smtClean="0">
                <a:latin typeface="+mj-lt"/>
                <a:ea typeface="Helvetica" charset="0"/>
                <a:cs typeface="Helvetica" charset="0"/>
              </a:rPr>
              <a:t>High speed rail: </a:t>
            </a:r>
            <a:br>
              <a:rPr lang="en-GB" sz="2000" b="1" dirty="0" smtClean="0">
                <a:latin typeface="+mj-lt"/>
                <a:ea typeface="Helvetica" charset="0"/>
                <a:cs typeface="Helvetica" charset="0"/>
              </a:rPr>
            </a:br>
            <a:r>
              <a:rPr lang="en-GB" sz="2000" b="1" dirty="0" smtClean="0">
                <a:latin typeface="+mj-lt"/>
                <a:ea typeface="Helvetica" charset="0"/>
                <a:cs typeface="Helvetica" charset="0"/>
              </a:rPr>
              <a:t>the rail access charges issue</a:t>
            </a:r>
            <a:endParaRPr lang="en-GB" sz="2000" b="1" dirty="0">
              <a:latin typeface="+mj-lt"/>
              <a:ea typeface="Helvetica" charset="0"/>
              <a:cs typeface="Helvetica" charset="0"/>
            </a:endParaRPr>
          </a:p>
        </p:txBody>
      </p:sp>
      <p:sp>
        <p:nvSpPr>
          <p:cNvPr id="6" name="Espace réservé du numéro de diapositive 3"/>
          <p:cNvSpPr>
            <a:spLocks noGrp="1"/>
          </p:cNvSpPr>
          <p:nvPr>
            <p:ph type="sldNum" sz="quarter" idx="12"/>
          </p:nvPr>
        </p:nvSpPr>
        <p:spPr>
          <a:xfrm>
            <a:off x="8116710" y="4767263"/>
            <a:ext cx="570089" cy="273844"/>
          </a:xfrm>
        </p:spPr>
        <p:txBody>
          <a:bodyPr/>
          <a:lstStyle/>
          <a:p>
            <a:fld id="{2066355A-084C-D24E-9AD2-7E4FC41EA627}" type="slidenum">
              <a:rPr lang="en-US" smtClean="0"/>
              <a:t>29</a:t>
            </a:fld>
            <a:endParaRPr lang="en-US" dirty="0"/>
          </a:p>
        </p:txBody>
      </p:sp>
      <p:pic>
        <p:nvPicPr>
          <p:cNvPr id="7" name="Image 6"/>
          <p:cNvPicPr/>
          <p:nvPr/>
        </p:nvPicPr>
        <p:blipFill>
          <a:blip r:embed="rId3">
            <a:extLst>
              <a:ext uri="{28A0092B-C50C-407E-A947-70E740481C1C}">
                <a14:useLocalDpi xmlns:a14="http://schemas.microsoft.com/office/drawing/2010/main" val="0"/>
              </a:ext>
            </a:extLst>
          </a:blip>
          <a:srcRect/>
          <a:stretch>
            <a:fillRect/>
          </a:stretch>
        </p:blipFill>
        <p:spPr bwMode="auto">
          <a:xfrm>
            <a:off x="876301" y="1559508"/>
            <a:ext cx="6948651" cy="3583992"/>
          </a:xfrm>
          <a:prstGeom prst="rect">
            <a:avLst/>
          </a:prstGeom>
          <a:noFill/>
          <a:ln>
            <a:noFill/>
          </a:ln>
          <a:extLst/>
        </p:spPr>
      </p:pic>
    </p:spTree>
    <p:extLst>
      <p:ext uri="{BB962C8B-B14F-4D97-AF65-F5344CB8AC3E}">
        <p14:creationId xmlns:p14="http://schemas.microsoft.com/office/powerpoint/2010/main" val="39098506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66598" y="1710798"/>
            <a:ext cx="8777402" cy="3508439"/>
          </a:xfrm>
        </p:spPr>
        <p:txBody>
          <a:bodyPr>
            <a:noAutofit/>
          </a:bodyPr>
          <a:lstStyle/>
          <a:p>
            <a:pPr algn="just"/>
            <a:r>
              <a:rPr lang="en-GB" sz="2800" dirty="0" smtClean="0">
                <a:solidFill>
                  <a:srgbClr val="1A3283"/>
                </a:solidFill>
                <a:ea typeface="Helvetica" charset="0"/>
                <a:cs typeface="Helvetica" charset="0"/>
              </a:rPr>
              <a:t>Competition for the market</a:t>
            </a:r>
          </a:p>
          <a:p>
            <a:pPr lvl="1" algn="just"/>
            <a:r>
              <a:rPr lang="en-GB" sz="2400" dirty="0" smtClean="0">
                <a:solidFill>
                  <a:srgbClr val="1A3283"/>
                </a:solidFill>
                <a:ea typeface="Helvetica" charset="0"/>
                <a:cs typeface="Helvetica" charset="0"/>
              </a:rPr>
              <a:t>Competitive tendering for franchises</a:t>
            </a:r>
          </a:p>
          <a:p>
            <a:pPr lvl="1" algn="just"/>
            <a:r>
              <a:rPr lang="en-GB" sz="2400" dirty="0" smtClean="0">
                <a:solidFill>
                  <a:srgbClr val="1A3283"/>
                </a:solidFill>
                <a:ea typeface="Helvetica" charset="0"/>
                <a:cs typeface="Helvetica" charset="0"/>
              </a:rPr>
              <a:t>The </a:t>
            </a:r>
            <a:r>
              <a:rPr lang="en-GB" sz="2400" dirty="0">
                <a:solidFill>
                  <a:srgbClr val="1A3283"/>
                </a:solidFill>
                <a:ea typeface="Helvetica" charset="0"/>
                <a:cs typeface="Helvetica" charset="0"/>
              </a:rPr>
              <a:t>only approach for subsidised </a:t>
            </a:r>
            <a:r>
              <a:rPr lang="en-GB" sz="2400" dirty="0" smtClean="0">
                <a:solidFill>
                  <a:srgbClr val="1A3283"/>
                </a:solidFill>
                <a:ea typeface="Helvetica" charset="0"/>
                <a:cs typeface="Helvetica" charset="0"/>
              </a:rPr>
              <a:t>services</a:t>
            </a:r>
          </a:p>
          <a:p>
            <a:pPr algn="just"/>
            <a:r>
              <a:rPr lang="en-GB" sz="2800" dirty="0" smtClean="0">
                <a:solidFill>
                  <a:srgbClr val="1A3283"/>
                </a:solidFill>
                <a:ea typeface="Helvetica" charset="0"/>
                <a:cs typeface="Helvetica" charset="0"/>
              </a:rPr>
              <a:t>Competition </a:t>
            </a:r>
            <a:r>
              <a:rPr lang="en-GB" sz="2800" dirty="0">
                <a:solidFill>
                  <a:srgbClr val="1A3283"/>
                </a:solidFill>
                <a:ea typeface="Helvetica" charset="0"/>
                <a:cs typeface="Helvetica" charset="0"/>
              </a:rPr>
              <a:t>in the market</a:t>
            </a:r>
          </a:p>
          <a:p>
            <a:pPr lvl="1" algn="just"/>
            <a:r>
              <a:rPr lang="en-GB" sz="2400" dirty="0" smtClean="0">
                <a:solidFill>
                  <a:srgbClr val="1A3283"/>
                </a:solidFill>
                <a:ea typeface="Helvetica" charset="0"/>
                <a:cs typeface="Helvetica" charset="0"/>
              </a:rPr>
              <a:t>Open </a:t>
            </a:r>
            <a:r>
              <a:rPr lang="en-GB" sz="2400" dirty="0">
                <a:solidFill>
                  <a:srgbClr val="1A3283"/>
                </a:solidFill>
                <a:ea typeface="Helvetica" charset="0"/>
                <a:cs typeface="Helvetica" charset="0"/>
              </a:rPr>
              <a:t>access for new commercial </a:t>
            </a:r>
            <a:r>
              <a:rPr lang="en-GB" sz="2400" dirty="0" smtClean="0">
                <a:solidFill>
                  <a:srgbClr val="1A3283"/>
                </a:solidFill>
                <a:ea typeface="Helvetica" charset="0"/>
                <a:cs typeface="Helvetica" charset="0"/>
              </a:rPr>
              <a:t>operators</a:t>
            </a:r>
          </a:p>
          <a:p>
            <a:pPr algn="just"/>
            <a:r>
              <a:rPr lang="en-GB" sz="2800" dirty="0">
                <a:solidFill>
                  <a:srgbClr val="1A3283"/>
                </a:solidFill>
                <a:ea typeface="Helvetica" charset="0"/>
                <a:cs typeface="Helvetica" charset="0"/>
              </a:rPr>
              <a:t>4th package proposes a combination of both</a:t>
            </a:r>
          </a:p>
          <a:p>
            <a:pPr marL="0" indent="0" algn="just">
              <a:buNone/>
            </a:pPr>
            <a:endParaRPr lang="en-GB" sz="1800" dirty="0">
              <a:solidFill>
                <a:srgbClr val="1A3283"/>
              </a:solidFill>
              <a:ea typeface="Helvetica" charset="0"/>
              <a:cs typeface="Helvetica" charset="0"/>
            </a:endParaRPr>
          </a:p>
          <a:p>
            <a:pPr algn="just"/>
            <a:endParaRPr lang="en-GB" sz="1800" dirty="0">
              <a:solidFill>
                <a:srgbClr val="1A3283"/>
              </a:solidFill>
              <a:ea typeface="Helvetica" charset="0"/>
              <a:cs typeface="Helvetica" charset="0"/>
            </a:endParaRPr>
          </a:p>
        </p:txBody>
      </p:sp>
      <p:sp>
        <p:nvSpPr>
          <p:cNvPr id="5" name="Rounded Rectangle 2"/>
          <p:cNvSpPr/>
          <p:nvPr/>
        </p:nvSpPr>
        <p:spPr>
          <a:xfrm>
            <a:off x="1319048" y="934445"/>
            <a:ext cx="6505904" cy="522669"/>
          </a:xfrm>
          <a:prstGeom prst="roundRect">
            <a:avLst/>
          </a:prstGeom>
          <a:solidFill>
            <a:srgbClr val="1A3283"/>
          </a:solidFill>
          <a:ln w="3810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400" dirty="0">
                <a:ea typeface="ＭＳ Ｐゴシック" pitchFamily="34" charset="-128"/>
              </a:rPr>
              <a:t>Ways of opening passenger market</a:t>
            </a:r>
            <a:endParaRPr lang="en-GB" sz="2400" b="1" dirty="0">
              <a:latin typeface="+mj-lt"/>
              <a:ea typeface="Helvetica" charset="0"/>
              <a:cs typeface="Helvetica" charset="0"/>
            </a:endParaRPr>
          </a:p>
        </p:txBody>
      </p:sp>
      <p:sp>
        <p:nvSpPr>
          <p:cNvPr id="6" name="Espace réservé du numéro de diapositive 3"/>
          <p:cNvSpPr>
            <a:spLocks noGrp="1"/>
          </p:cNvSpPr>
          <p:nvPr>
            <p:ph type="sldNum" sz="quarter" idx="12"/>
          </p:nvPr>
        </p:nvSpPr>
        <p:spPr>
          <a:xfrm>
            <a:off x="8116710" y="4767263"/>
            <a:ext cx="570089" cy="273844"/>
          </a:xfrm>
        </p:spPr>
        <p:txBody>
          <a:bodyPr/>
          <a:lstStyle/>
          <a:p>
            <a:fld id="{2066355A-084C-D24E-9AD2-7E4FC41EA627}" type="slidenum">
              <a:rPr lang="en-US" smtClean="0"/>
              <a:t>3</a:t>
            </a:fld>
            <a:endParaRPr lang="en-US" dirty="0"/>
          </a:p>
        </p:txBody>
      </p:sp>
      <p:sp>
        <p:nvSpPr>
          <p:cNvPr id="7" name="Tijdelijke aanduiding voor inhoud 2"/>
          <p:cNvSpPr txBox="1">
            <a:spLocks/>
          </p:cNvSpPr>
          <p:nvPr/>
        </p:nvSpPr>
        <p:spPr>
          <a:xfrm>
            <a:off x="474132" y="1710047"/>
            <a:ext cx="8349233" cy="3057216"/>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85763" indent="-385763" algn="just">
              <a:buFont typeface="+mj-lt"/>
              <a:buAutoNum type="romanUcPeriod"/>
            </a:pPr>
            <a:endParaRPr lang="en-GB" sz="3400" dirty="0" smtClean="0">
              <a:solidFill>
                <a:srgbClr val="1A3283"/>
              </a:solidFill>
              <a:latin typeface="+mj-lt"/>
              <a:ea typeface="Helvetica" charset="0"/>
              <a:cs typeface="Helvetica" charset="0"/>
            </a:endParaRPr>
          </a:p>
        </p:txBody>
      </p:sp>
    </p:spTree>
    <p:extLst>
      <p:ext uri="{BB962C8B-B14F-4D97-AF65-F5344CB8AC3E}">
        <p14:creationId xmlns:p14="http://schemas.microsoft.com/office/powerpoint/2010/main" val="27361863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aphique 2"/>
          <p:cNvGraphicFramePr/>
          <p:nvPr>
            <p:extLst>
              <p:ext uri="{D42A27DB-BD31-4B8C-83A1-F6EECF244321}">
                <p14:modId xmlns:p14="http://schemas.microsoft.com/office/powerpoint/2010/main" val="1261026020"/>
              </p:ext>
            </p:extLst>
          </p:nvPr>
        </p:nvGraphicFramePr>
        <p:xfrm>
          <a:off x="1634154" y="1507984"/>
          <a:ext cx="7141711" cy="3635516"/>
        </p:xfrm>
        <a:graphic>
          <a:graphicData uri="http://schemas.openxmlformats.org/drawingml/2006/chart">
            <c:chart xmlns:c="http://schemas.openxmlformats.org/drawingml/2006/chart" xmlns:r="http://schemas.openxmlformats.org/officeDocument/2006/relationships" r:id="rId3"/>
          </a:graphicData>
        </a:graphic>
      </p:graphicFrame>
      <p:sp>
        <p:nvSpPr>
          <p:cNvPr id="4" name="ZoneTexte 3"/>
          <p:cNvSpPr txBox="1"/>
          <p:nvPr/>
        </p:nvSpPr>
        <p:spPr>
          <a:xfrm>
            <a:off x="124597" y="1873202"/>
            <a:ext cx="1747064" cy="1631216"/>
          </a:xfrm>
          <a:prstGeom prst="rect">
            <a:avLst/>
          </a:prstGeom>
          <a:noFill/>
        </p:spPr>
        <p:txBody>
          <a:bodyPr wrap="square" rtlCol="0">
            <a:spAutoFit/>
          </a:bodyPr>
          <a:lstStyle/>
          <a:p>
            <a:pPr algn="ctr"/>
            <a:r>
              <a:rPr lang="fr-FR" sz="2000" dirty="0" err="1" smtClean="0">
                <a:solidFill>
                  <a:srgbClr val="1A3283"/>
                </a:solidFill>
              </a:rPr>
              <a:t>Regional</a:t>
            </a:r>
            <a:r>
              <a:rPr lang="fr-FR" sz="2000" dirty="0" smtClean="0">
                <a:solidFill>
                  <a:srgbClr val="1A3283"/>
                </a:solidFill>
              </a:rPr>
              <a:t> </a:t>
            </a:r>
            <a:r>
              <a:rPr lang="fr-FR" sz="2000" dirty="0" err="1" smtClean="0">
                <a:solidFill>
                  <a:srgbClr val="1A3283"/>
                </a:solidFill>
              </a:rPr>
              <a:t>passenger</a:t>
            </a:r>
            <a:r>
              <a:rPr lang="fr-FR" sz="2000" dirty="0" smtClean="0">
                <a:solidFill>
                  <a:srgbClr val="1A3283"/>
                </a:solidFill>
              </a:rPr>
              <a:t> </a:t>
            </a:r>
            <a:r>
              <a:rPr lang="fr-FR" sz="2000" dirty="0" err="1" smtClean="0">
                <a:solidFill>
                  <a:srgbClr val="1A3283"/>
                </a:solidFill>
              </a:rPr>
              <a:t>traffic</a:t>
            </a:r>
            <a:r>
              <a:rPr lang="fr-FR" sz="2000" dirty="0" smtClean="0">
                <a:solidFill>
                  <a:srgbClr val="1A3283"/>
                </a:solidFill>
              </a:rPr>
              <a:t> in France</a:t>
            </a:r>
          </a:p>
          <a:p>
            <a:pPr algn="ctr"/>
            <a:r>
              <a:rPr lang="fr-FR" sz="2000" dirty="0" smtClean="0">
                <a:solidFill>
                  <a:srgbClr val="1A3283"/>
                </a:solidFill>
              </a:rPr>
              <a:t>Million </a:t>
            </a:r>
            <a:r>
              <a:rPr lang="fr-FR" sz="2000" dirty="0" err="1" smtClean="0">
                <a:solidFill>
                  <a:srgbClr val="1A3283"/>
                </a:solidFill>
              </a:rPr>
              <a:t>Pkm</a:t>
            </a:r>
            <a:endParaRPr lang="fr-FR" sz="2000" dirty="0">
              <a:solidFill>
                <a:srgbClr val="1A3283"/>
              </a:solidFill>
            </a:endParaRPr>
          </a:p>
        </p:txBody>
      </p:sp>
      <p:sp>
        <p:nvSpPr>
          <p:cNvPr id="5" name="Rounded Rectangle 2"/>
          <p:cNvSpPr/>
          <p:nvPr/>
        </p:nvSpPr>
        <p:spPr>
          <a:xfrm>
            <a:off x="1543792" y="985315"/>
            <a:ext cx="6365174" cy="522669"/>
          </a:xfrm>
          <a:prstGeom prst="roundRect">
            <a:avLst/>
          </a:prstGeom>
          <a:solidFill>
            <a:srgbClr val="1A3283"/>
          </a:solidFill>
          <a:ln w="3810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400" b="1" dirty="0" smtClean="0">
                <a:ea typeface="Helvetica" charset="0"/>
                <a:cs typeface="Helvetica" charset="0"/>
              </a:rPr>
              <a:t>Off track competition</a:t>
            </a:r>
            <a:endParaRPr lang="nl-NL" sz="2400" b="1" dirty="0">
              <a:ea typeface="Helvetica" charset="0"/>
              <a:cs typeface="Helvetica" charset="0"/>
            </a:endParaRPr>
          </a:p>
        </p:txBody>
      </p:sp>
    </p:spTree>
    <p:extLst>
      <p:ext uri="{BB962C8B-B14F-4D97-AF65-F5344CB8AC3E}">
        <p14:creationId xmlns:p14="http://schemas.microsoft.com/office/powerpoint/2010/main" val="18659592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aphique 21"/>
          <p:cNvGraphicFramePr>
            <a:graphicFrameLocks noGrp="1"/>
          </p:cNvGraphicFramePr>
          <p:nvPr>
            <p:ph type="pic" idx="1"/>
            <p:extLst>
              <p:ext uri="{D42A27DB-BD31-4B8C-83A1-F6EECF244321}">
                <p14:modId xmlns:p14="http://schemas.microsoft.com/office/powerpoint/2010/main" val="93165762"/>
              </p:ext>
            </p:extLst>
          </p:nvPr>
        </p:nvGraphicFramePr>
        <p:xfrm>
          <a:off x="1172812" y="1652602"/>
          <a:ext cx="6902409" cy="3490898"/>
        </p:xfrm>
        <a:graphic>
          <a:graphicData uri="http://schemas.openxmlformats.org/drawingml/2006/chart">
            <c:chart xmlns:c="http://schemas.openxmlformats.org/drawingml/2006/chart" xmlns:r="http://schemas.openxmlformats.org/officeDocument/2006/relationships" r:id="rId2"/>
          </a:graphicData>
        </a:graphic>
      </p:graphicFrame>
      <p:sp>
        <p:nvSpPr>
          <p:cNvPr id="4" name="Rounded Rectangle 2"/>
          <p:cNvSpPr/>
          <p:nvPr/>
        </p:nvSpPr>
        <p:spPr>
          <a:xfrm>
            <a:off x="1303439" y="852025"/>
            <a:ext cx="6771781" cy="608640"/>
          </a:xfrm>
          <a:prstGeom prst="roundRect">
            <a:avLst/>
          </a:prstGeom>
          <a:solidFill>
            <a:srgbClr val="1A3283"/>
          </a:solidFill>
          <a:ln w="3810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altLang="fr-FR" sz="2400" b="1" dirty="0"/>
              <a:t>Public contribution to regional rail traffic in France</a:t>
            </a:r>
            <a:endParaRPr lang="nl-NL" sz="2400" b="1" dirty="0">
              <a:ea typeface="Helvetica" charset="0"/>
              <a:cs typeface="Helvetica" charset="0"/>
            </a:endParaRPr>
          </a:p>
        </p:txBody>
      </p:sp>
    </p:spTree>
    <p:extLst>
      <p:ext uri="{BB962C8B-B14F-4D97-AF65-F5344CB8AC3E}">
        <p14:creationId xmlns:p14="http://schemas.microsoft.com/office/powerpoint/2010/main" val="5552904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687232" y="1935680"/>
            <a:ext cx="8133936" cy="3105427"/>
          </a:xfrm>
        </p:spPr>
        <p:txBody>
          <a:bodyPr>
            <a:noAutofit/>
          </a:bodyPr>
          <a:lstStyle/>
          <a:p>
            <a:pPr algn="just">
              <a:buFont typeface="Wingdings" panose="05000000000000000000" pitchFamily="2" charset="2"/>
              <a:buChar char="Ø"/>
            </a:pPr>
            <a:r>
              <a:rPr lang="en-GB" dirty="0" smtClean="0">
                <a:solidFill>
                  <a:srgbClr val="1A3283"/>
                </a:solidFill>
                <a:ea typeface="Helvetica" charset="0"/>
                <a:cs typeface="Helvetica" charset="0"/>
              </a:rPr>
              <a:t>	Most </a:t>
            </a:r>
            <a:r>
              <a:rPr lang="en-GB" dirty="0">
                <a:solidFill>
                  <a:srgbClr val="1A3283"/>
                </a:solidFill>
                <a:ea typeface="Helvetica" charset="0"/>
                <a:cs typeface="Helvetica" charset="0"/>
              </a:rPr>
              <a:t>used in</a:t>
            </a:r>
            <a:r>
              <a:rPr lang="en-GB" dirty="0" smtClean="0">
                <a:solidFill>
                  <a:srgbClr val="1A3283"/>
                </a:solidFill>
                <a:ea typeface="Helvetica" charset="0"/>
                <a:cs typeface="Helvetica" charset="0"/>
              </a:rPr>
              <a:t>:</a:t>
            </a:r>
          </a:p>
          <a:p>
            <a:pPr algn="just"/>
            <a:r>
              <a:rPr lang="en-GB" dirty="0" smtClean="0">
                <a:solidFill>
                  <a:srgbClr val="1A3283"/>
                </a:solidFill>
                <a:ea typeface="Helvetica" charset="0"/>
                <a:cs typeface="Helvetica" charset="0"/>
              </a:rPr>
              <a:t>Sweden -  </a:t>
            </a:r>
            <a:r>
              <a:rPr lang="en-GB" dirty="0">
                <a:solidFill>
                  <a:srgbClr val="1A3283"/>
                </a:solidFill>
                <a:ea typeface="Helvetica" charset="0"/>
                <a:cs typeface="Helvetica" charset="0"/>
              </a:rPr>
              <a:t>for all subsidised services </a:t>
            </a:r>
            <a:r>
              <a:rPr lang="en-GB" dirty="0" smtClean="0">
                <a:solidFill>
                  <a:srgbClr val="1A3283"/>
                </a:solidFill>
                <a:ea typeface="Helvetica" charset="0"/>
                <a:cs typeface="Helvetica" charset="0"/>
              </a:rPr>
              <a:t> </a:t>
            </a:r>
          </a:p>
          <a:p>
            <a:pPr algn="just"/>
            <a:r>
              <a:rPr lang="en-GB" dirty="0" smtClean="0">
                <a:solidFill>
                  <a:srgbClr val="1A3283"/>
                </a:solidFill>
                <a:ea typeface="Helvetica" charset="0"/>
                <a:cs typeface="Helvetica" charset="0"/>
              </a:rPr>
              <a:t>Britain -  </a:t>
            </a:r>
            <a:r>
              <a:rPr lang="en-GB" dirty="0">
                <a:solidFill>
                  <a:srgbClr val="1A3283"/>
                </a:solidFill>
                <a:ea typeface="Helvetica" charset="0"/>
                <a:cs typeface="Helvetica" charset="0"/>
              </a:rPr>
              <a:t>for virtually all passenger services</a:t>
            </a:r>
          </a:p>
          <a:p>
            <a:pPr algn="just"/>
            <a:r>
              <a:rPr lang="en-GB" dirty="0" smtClean="0">
                <a:solidFill>
                  <a:srgbClr val="1A3283"/>
                </a:solidFill>
                <a:ea typeface="Helvetica" charset="0"/>
                <a:cs typeface="Helvetica" charset="0"/>
              </a:rPr>
              <a:t>Germany - </a:t>
            </a:r>
            <a:r>
              <a:rPr lang="en-GB" dirty="0">
                <a:solidFill>
                  <a:srgbClr val="1A3283"/>
                </a:solidFill>
                <a:ea typeface="Helvetica" charset="0"/>
                <a:cs typeface="Helvetica" charset="0"/>
              </a:rPr>
              <a:t>for an increasing proportion of regional </a:t>
            </a:r>
            <a:r>
              <a:rPr lang="en-GB" dirty="0" smtClean="0">
                <a:solidFill>
                  <a:srgbClr val="1A3283"/>
                </a:solidFill>
                <a:ea typeface="Helvetica" charset="0"/>
                <a:cs typeface="Helvetica" charset="0"/>
              </a:rPr>
              <a:t>services</a:t>
            </a:r>
            <a:endParaRPr lang="en-GB" sz="2800" dirty="0">
              <a:solidFill>
                <a:srgbClr val="1A3283"/>
              </a:solidFill>
              <a:ea typeface="Helvetica" charset="0"/>
              <a:cs typeface="Helvetica" charset="0"/>
            </a:endParaRPr>
          </a:p>
          <a:p>
            <a:pPr marL="0" indent="0" algn="just">
              <a:buNone/>
            </a:pPr>
            <a:endParaRPr lang="en-GB" sz="1800" dirty="0">
              <a:solidFill>
                <a:srgbClr val="1A3283"/>
              </a:solidFill>
              <a:ea typeface="Helvetica" charset="0"/>
              <a:cs typeface="Helvetica" charset="0"/>
            </a:endParaRPr>
          </a:p>
        </p:txBody>
      </p:sp>
      <p:sp>
        <p:nvSpPr>
          <p:cNvPr id="6" name="Espace réservé du numéro de diapositive 3"/>
          <p:cNvSpPr>
            <a:spLocks noGrp="1"/>
          </p:cNvSpPr>
          <p:nvPr>
            <p:ph type="sldNum" sz="quarter" idx="12"/>
          </p:nvPr>
        </p:nvSpPr>
        <p:spPr>
          <a:xfrm>
            <a:off x="8116710" y="4767263"/>
            <a:ext cx="570089" cy="273844"/>
          </a:xfrm>
        </p:spPr>
        <p:txBody>
          <a:bodyPr/>
          <a:lstStyle/>
          <a:p>
            <a:fld id="{2066355A-084C-D24E-9AD2-7E4FC41EA627}" type="slidenum">
              <a:rPr lang="en-US" smtClean="0"/>
              <a:t>4</a:t>
            </a:fld>
            <a:endParaRPr lang="en-US" dirty="0"/>
          </a:p>
        </p:txBody>
      </p:sp>
      <p:sp>
        <p:nvSpPr>
          <p:cNvPr id="7" name="Rounded Rectangle 2"/>
          <p:cNvSpPr>
            <a:spLocks noGrp="1"/>
          </p:cNvSpPr>
          <p:nvPr>
            <p:ph type="title"/>
          </p:nvPr>
        </p:nvSpPr>
        <p:spPr>
          <a:xfrm>
            <a:off x="687232" y="1026511"/>
            <a:ext cx="7839913" cy="636034"/>
          </a:xfrm>
          <a:prstGeom prst="roundRect">
            <a:avLst/>
          </a:prstGeom>
          <a:solidFill>
            <a:srgbClr val="1A3283"/>
          </a:solidFill>
          <a:ln w="3810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normAutofit fontScale="90000"/>
          </a:bodyPr>
          <a:lstStyle/>
          <a:p>
            <a:pPr algn="ctr"/>
            <a:r>
              <a:rPr lang="en-GB" altLang="ja-JP" sz="2400" dirty="0">
                <a:ea typeface="ＭＳ Ｐゴシック" pitchFamily="34" charset="-128"/>
              </a:rPr>
              <a:t>Competition for the market – franchising by competitive tender</a:t>
            </a:r>
            <a:endParaRPr lang="en-GB" sz="2400" b="1" dirty="0">
              <a:latin typeface="+mj-lt"/>
              <a:ea typeface="Helvetica" charset="0"/>
              <a:cs typeface="Helvetica" charset="0"/>
            </a:endParaRPr>
          </a:p>
        </p:txBody>
      </p:sp>
    </p:spTree>
    <p:extLst>
      <p:ext uri="{BB962C8B-B14F-4D97-AF65-F5344CB8AC3E}">
        <p14:creationId xmlns:p14="http://schemas.microsoft.com/office/powerpoint/2010/main" val="11742215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52202" y="1948297"/>
            <a:ext cx="8229600" cy="3394472"/>
          </a:xfrm>
        </p:spPr>
        <p:txBody>
          <a:bodyPr/>
          <a:lstStyle/>
          <a:p>
            <a:pPr algn="just">
              <a:buFont typeface="Wingdings" panose="05000000000000000000" pitchFamily="2" charset="2"/>
              <a:buChar char="Ø"/>
            </a:pPr>
            <a:r>
              <a:rPr lang="en-GB" sz="2800" dirty="0">
                <a:solidFill>
                  <a:srgbClr val="1A3283"/>
                </a:solidFill>
                <a:ea typeface="Helvetica" charset="0"/>
                <a:cs typeface="Helvetica" charset="0"/>
              </a:rPr>
              <a:t>Also used to a more limited extent elsewhere including:</a:t>
            </a:r>
          </a:p>
          <a:p>
            <a:pPr algn="just"/>
            <a:r>
              <a:rPr lang="en-GB" sz="2800" dirty="0">
                <a:solidFill>
                  <a:srgbClr val="1A3283"/>
                </a:solidFill>
                <a:ea typeface="Helvetica" charset="0"/>
                <a:cs typeface="Helvetica" charset="0"/>
              </a:rPr>
              <a:t>Denmark</a:t>
            </a:r>
          </a:p>
          <a:p>
            <a:pPr algn="just"/>
            <a:r>
              <a:rPr lang="en-GB" sz="2800" dirty="0">
                <a:solidFill>
                  <a:srgbClr val="1A3283"/>
                </a:solidFill>
                <a:ea typeface="Helvetica" charset="0"/>
                <a:cs typeface="Helvetica" charset="0"/>
              </a:rPr>
              <a:t>Netherlands</a:t>
            </a:r>
          </a:p>
          <a:p>
            <a:pPr algn="just"/>
            <a:r>
              <a:rPr lang="en-GB" sz="2800" dirty="0">
                <a:solidFill>
                  <a:srgbClr val="1A3283"/>
                </a:solidFill>
                <a:ea typeface="Helvetica" charset="0"/>
                <a:cs typeface="Helvetica" charset="0"/>
              </a:rPr>
              <a:t>Portugal</a:t>
            </a:r>
          </a:p>
          <a:p>
            <a:endParaRPr lang="en-GB" dirty="0"/>
          </a:p>
        </p:txBody>
      </p:sp>
      <p:sp>
        <p:nvSpPr>
          <p:cNvPr id="4" name="Espace réservé du numéro de diapositive 3"/>
          <p:cNvSpPr>
            <a:spLocks noGrp="1"/>
          </p:cNvSpPr>
          <p:nvPr>
            <p:ph type="sldNum" sz="quarter" idx="12"/>
          </p:nvPr>
        </p:nvSpPr>
        <p:spPr/>
        <p:txBody>
          <a:bodyPr/>
          <a:lstStyle/>
          <a:p>
            <a:fld id="{2066355A-084C-D24E-9AD2-7E4FC41EA627}" type="slidenum">
              <a:rPr lang="en-US" smtClean="0"/>
              <a:t>5</a:t>
            </a:fld>
            <a:endParaRPr lang="en-US" dirty="0"/>
          </a:p>
        </p:txBody>
      </p:sp>
      <p:sp>
        <p:nvSpPr>
          <p:cNvPr id="6" name="Rounded Rectangle 2"/>
          <p:cNvSpPr>
            <a:spLocks noGrp="1"/>
          </p:cNvSpPr>
          <p:nvPr>
            <p:ph type="title"/>
          </p:nvPr>
        </p:nvSpPr>
        <p:spPr>
          <a:xfrm>
            <a:off x="552202" y="1026511"/>
            <a:ext cx="8229600" cy="647910"/>
          </a:xfrm>
          <a:prstGeom prst="roundRect">
            <a:avLst/>
          </a:prstGeom>
          <a:solidFill>
            <a:srgbClr val="1A3283"/>
          </a:solidFill>
          <a:ln w="3810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altLang="ja-JP" sz="2400" dirty="0">
                <a:ea typeface="ＭＳ Ｐゴシック" pitchFamily="34" charset="-128"/>
              </a:rPr>
              <a:t>Competition for the market – franchising by competitive tender</a:t>
            </a:r>
            <a:endParaRPr lang="en-GB" sz="2400" b="1" dirty="0">
              <a:latin typeface="+mj-lt"/>
              <a:ea typeface="Helvetica" charset="0"/>
              <a:cs typeface="Helvetica" charset="0"/>
            </a:endParaRPr>
          </a:p>
        </p:txBody>
      </p:sp>
    </p:spTree>
    <p:extLst>
      <p:ext uri="{BB962C8B-B14F-4D97-AF65-F5344CB8AC3E}">
        <p14:creationId xmlns:p14="http://schemas.microsoft.com/office/powerpoint/2010/main" val="2606527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66598" y="1765689"/>
            <a:ext cx="8133936" cy="3508439"/>
          </a:xfrm>
        </p:spPr>
        <p:txBody>
          <a:bodyPr>
            <a:noAutofit/>
          </a:bodyPr>
          <a:lstStyle/>
          <a:p>
            <a:pPr algn="just"/>
            <a:r>
              <a:rPr lang="en-GB" sz="2800" dirty="0">
                <a:solidFill>
                  <a:srgbClr val="1A3283"/>
                </a:solidFill>
                <a:ea typeface="Helvetica" charset="0"/>
                <a:cs typeface="Helvetica" charset="0"/>
              </a:rPr>
              <a:t>Separated infrastructure from operations in </a:t>
            </a:r>
            <a:r>
              <a:rPr lang="en-GB" sz="2800" dirty="0" smtClean="0">
                <a:solidFill>
                  <a:srgbClr val="1A3283"/>
                </a:solidFill>
                <a:ea typeface="Helvetica" charset="0"/>
                <a:cs typeface="Helvetica" charset="0"/>
              </a:rPr>
              <a:t>1988.</a:t>
            </a:r>
            <a:endParaRPr lang="en-GB" sz="2800" dirty="0">
              <a:solidFill>
                <a:srgbClr val="1A3283"/>
              </a:solidFill>
              <a:ea typeface="Helvetica" charset="0"/>
              <a:cs typeface="Helvetica" charset="0"/>
            </a:endParaRPr>
          </a:p>
          <a:p>
            <a:pPr algn="just"/>
            <a:r>
              <a:rPr lang="en-GB" sz="2800" dirty="0">
                <a:solidFill>
                  <a:srgbClr val="1A3283"/>
                </a:solidFill>
                <a:ea typeface="Helvetica" charset="0"/>
                <a:cs typeface="Helvetica" charset="0"/>
              </a:rPr>
              <a:t>Primary reason to separate the infrastructure, which was provided by the state and charged at marginal social cost, from the operations which were commercial or operated under </a:t>
            </a:r>
            <a:r>
              <a:rPr lang="en-GB" sz="2800" dirty="0" smtClean="0">
                <a:solidFill>
                  <a:srgbClr val="1A3283"/>
                </a:solidFill>
                <a:ea typeface="Helvetica" charset="0"/>
                <a:cs typeface="Helvetica" charset="0"/>
              </a:rPr>
              <a:t>contract.</a:t>
            </a:r>
            <a:endParaRPr lang="en-GB" sz="2800" dirty="0">
              <a:solidFill>
                <a:srgbClr val="1A3283"/>
              </a:solidFill>
              <a:ea typeface="Helvetica" charset="0"/>
              <a:cs typeface="Helvetica" charset="0"/>
            </a:endParaRPr>
          </a:p>
          <a:p>
            <a:pPr algn="just"/>
            <a:r>
              <a:rPr lang="en-GB" sz="2800" dirty="0">
                <a:solidFill>
                  <a:srgbClr val="1A3283"/>
                </a:solidFill>
                <a:ea typeface="Helvetica" charset="0"/>
                <a:cs typeface="Helvetica" charset="0"/>
              </a:rPr>
              <a:t>Regional services devolved to regions, who also planned and procured bus services.</a:t>
            </a:r>
          </a:p>
          <a:p>
            <a:pPr marL="0" indent="0" algn="just">
              <a:buNone/>
            </a:pPr>
            <a:endParaRPr lang="en-GB" sz="1800" dirty="0">
              <a:solidFill>
                <a:srgbClr val="1A3283"/>
              </a:solidFill>
              <a:ea typeface="Helvetica" charset="0"/>
              <a:cs typeface="Helvetica" charset="0"/>
            </a:endParaRPr>
          </a:p>
          <a:p>
            <a:pPr algn="just"/>
            <a:endParaRPr lang="en-GB" sz="1800" dirty="0">
              <a:solidFill>
                <a:srgbClr val="1A3283"/>
              </a:solidFill>
              <a:ea typeface="Helvetica" charset="0"/>
              <a:cs typeface="Helvetica" charset="0"/>
            </a:endParaRPr>
          </a:p>
        </p:txBody>
      </p:sp>
      <p:sp>
        <p:nvSpPr>
          <p:cNvPr id="5" name="Rounded Rectangle 2"/>
          <p:cNvSpPr/>
          <p:nvPr/>
        </p:nvSpPr>
        <p:spPr>
          <a:xfrm>
            <a:off x="1319048" y="934445"/>
            <a:ext cx="6505904" cy="522669"/>
          </a:xfrm>
          <a:prstGeom prst="roundRect">
            <a:avLst/>
          </a:prstGeom>
          <a:solidFill>
            <a:srgbClr val="1A3283"/>
          </a:solidFill>
          <a:ln w="3810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altLang="ja-JP" sz="2400" dirty="0" smtClean="0">
                <a:ea typeface="ＭＳ Ｐゴシック" pitchFamily="34" charset="-128"/>
              </a:rPr>
              <a:t>Sweden - I</a:t>
            </a:r>
            <a:endParaRPr lang="en-GB" sz="2400" b="1" dirty="0">
              <a:latin typeface="+mj-lt"/>
              <a:ea typeface="Helvetica" charset="0"/>
              <a:cs typeface="Helvetica" charset="0"/>
            </a:endParaRPr>
          </a:p>
        </p:txBody>
      </p:sp>
      <p:sp>
        <p:nvSpPr>
          <p:cNvPr id="6" name="Espace réservé du numéro de diapositive 3"/>
          <p:cNvSpPr>
            <a:spLocks noGrp="1"/>
          </p:cNvSpPr>
          <p:nvPr>
            <p:ph type="sldNum" sz="quarter" idx="12"/>
          </p:nvPr>
        </p:nvSpPr>
        <p:spPr>
          <a:xfrm>
            <a:off x="8116710" y="4767263"/>
            <a:ext cx="570089" cy="273844"/>
          </a:xfrm>
        </p:spPr>
        <p:txBody>
          <a:bodyPr/>
          <a:lstStyle/>
          <a:p>
            <a:fld id="{2066355A-084C-D24E-9AD2-7E4FC41EA627}" type="slidenum">
              <a:rPr lang="en-US" smtClean="0"/>
              <a:t>6</a:t>
            </a:fld>
            <a:endParaRPr lang="en-US" dirty="0"/>
          </a:p>
        </p:txBody>
      </p:sp>
    </p:spTree>
    <p:extLst>
      <p:ext uri="{BB962C8B-B14F-4D97-AF65-F5344CB8AC3E}">
        <p14:creationId xmlns:p14="http://schemas.microsoft.com/office/powerpoint/2010/main" val="280397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66598" y="1766361"/>
            <a:ext cx="8539896" cy="3508439"/>
          </a:xfrm>
        </p:spPr>
        <p:txBody>
          <a:bodyPr>
            <a:noAutofit/>
          </a:bodyPr>
          <a:lstStyle/>
          <a:p>
            <a:pPr algn="just"/>
            <a:r>
              <a:rPr lang="en-GB" sz="2800" dirty="0" smtClean="0">
                <a:solidFill>
                  <a:srgbClr val="1A3283"/>
                </a:solidFill>
                <a:ea typeface="Helvetica" charset="0"/>
                <a:cs typeface="Helvetica" charset="0"/>
              </a:rPr>
              <a:t>Generally </a:t>
            </a:r>
            <a:r>
              <a:rPr lang="en-GB" sz="2800" dirty="0">
                <a:solidFill>
                  <a:srgbClr val="1A3283"/>
                </a:solidFill>
                <a:ea typeface="Helvetica" charset="0"/>
                <a:cs typeface="Helvetica" charset="0"/>
              </a:rPr>
              <a:t>use competitive </a:t>
            </a:r>
            <a:r>
              <a:rPr lang="en-GB" sz="2800" dirty="0" smtClean="0">
                <a:solidFill>
                  <a:srgbClr val="1A3283"/>
                </a:solidFill>
                <a:ea typeface="Helvetica" charset="0"/>
                <a:cs typeface="Helvetica" charset="0"/>
              </a:rPr>
              <a:t>tendering</a:t>
            </a:r>
            <a:endParaRPr lang="en-GB" sz="2800" dirty="0">
              <a:solidFill>
                <a:srgbClr val="1A3283"/>
              </a:solidFill>
              <a:ea typeface="Helvetica" charset="0"/>
              <a:cs typeface="Helvetica" charset="0"/>
            </a:endParaRPr>
          </a:p>
          <a:p>
            <a:pPr algn="just"/>
            <a:r>
              <a:rPr lang="en-GB" sz="2800" dirty="0">
                <a:solidFill>
                  <a:srgbClr val="1A3283"/>
                </a:solidFill>
                <a:ea typeface="Helvetica" charset="0"/>
                <a:cs typeface="Helvetica" charset="0"/>
              </a:rPr>
              <a:t>All operators currently state owned </a:t>
            </a:r>
            <a:r>
              <a:rPr lang="en-GB" sz="2800" dirty="0" smtClean="0">
                <a:solidFill>
                  <a:srgbClr val="1A3283"/>
                </a:solidFill>
                <a:ea typeface="Helvetica" charset="0"/>
                <a:cs typeface="Helvetica" charset="0"/>
              </a:rPr>
              <a:t>companies </a:t>
            </a:r>
            <a:r>
              <a:rPr lang="en-GB" sz="2800" dirty="0">
                <a:solidFill>
                  <a:srgbClr val="1A3283"/>
                </a:solidFill>
                <a:ea typeface="Helvetica" charset="0"/>
                <a:cs typeface="Helvetica" charset="0"/>
              </a:rPr>
              <a:t>(SJ, DSB, NSB, </a:t>
            </a:r>
            <a:r>
              <a:rPr lang="en-GB" sz="2800" dirty="0" err="1">
                <a:solidFill>
                  <a:srgbClr val="1A3283"/>
                </a:solidFill>
                <a:ea typeface="Helvetica" charset="0"/>
                <a:cs typeface="Helvetica" charset="0"/>
              </a:rPr>
              <a:t>Transdev</a:t>
            </a:r>
            <a:r>
              <a:rPr lang="en-GB" sz="2800" dirty="0">
                <a:solidFill>
                  <a:srgbClr val="1A3283"/>
                </a:solidFill>
                <a:ea typeface="Helvetica" charset="0"/>
                <a:cs typeface="Helvetica" charset="0"/>
              </a:rPr>
              <a:t>, MTR</a:t>
            </a:r>
            <a:r>
              <a:rPr lang="en-GB" sz="2800" dirty="0" smtClean="0">
                <a:solidFill>
                  <a:srgbClr val="1A3283"/>
                </a:solidFill>
                <a:ea typeface="Helvetica" charset="0"/>
                <a:cs typeface="Helvetica" charset="0"/>
              </a:rPr>
              <a:t>)</a:t>
            </a:r>
            <a:endParaRPr lang="en-GB" sz="2800" dirty="0">
              <a:solidFill>
                <a:srgbClr val="1A3283"/>
              </a:solidFill>
              <a:ea typeface="Helvetica" charset="0"/>
              <a:cs typeface="Helvetica" charset="0"/>
            </a:endParaRPr>
          </a:p>
          <a:p>
            <a:pPr algn="just"/>
            <a:r>
              <a:rPr lang="en-GB" sz="2800" dirty="0">
                <a:solidFill>
                  <a:srgbClr val="1A3283"/>
                </a:solidFill>
                <a:ea typeface="Helvetica" charset="0"/>
                <a:cs typeface="Helvetica" charset="0"/>
              </a:rPr>
              <a:t>Open access for commercial operations, 2010</a:t>
            </a:r>
          </a:p>
          <a:p>
            <a:pPr marL="0" indent="0" algn="just">
              <a:buNone/>
            </a:pPr>
            <a:endParaRPr lang="en-GB" sz="1800" dirty="0">
              <a:solidFill>
                <a:srgbClr val="1A3283"/>
              </a:solidFill>
              <a:ea typeface="Helvetica" charset="0"/>
              <a:cs typeface="Helvetica" charset="0"/>
            </a:endParaRPr>
          </a:p>
          <a:p>
            <a:pPr algn="just"/>
            <a:endParaRPr lang="en-GB" sz="1800" dirty="0">
              <a:solidFill>
                <a:srgbClr val="1A3283"/>
              </a:solidFill>
              <a:ea typeface="Helvetica" charset="0"/>
              <a:cs typeface="Helvetica" charset="0"/>
            </a:endParaRPr>
          </a:p>
        </p:txBody>
      </p:sp>
      <p:sp>
        <p:nvSpPr>
          <p:cNvPr id="5" name="Rounded Rectangle 2"/>
          <p:cNvSpPr/>
          <p:nvPr/>
        </p:nvSpPr>
        <p:spPr>
          <a:xfrm>
            <a:off x="1319048" y="934445"/>
            <a:ext cx="6505904" cy="522669"/>
          </a:xfrm>
          <a:prstGeom prst="roundRect">
            <a:avLst/>
          </a:prstGeom>
          <a:solidFill>
            <a:srgbClr val="1A3283"/>
          </a:solidFill>
          <a:ln w="3810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altLang="ja-JP" sz="2400" dirty="0" smtClean="0">
                <a:ea typeface="ＭＳ Ｐゴシック" pitchFamily="34" charset="-128"/>
              </a:rPr>
              <a:t>Sweden - II</a:t>
            </a:r>
            <a:endParaRPr lang="en-GB" sz="2400" b="1" dirty="0">
              <a:latin typeface="+mj-lt"/>
              <a:ea typeface="Helvetica" charset="0"/>
              <a:cs typeface="Helvetica" charset="0"/>
            </a:endParaRPr>
          </a:p>
        </p:txBody>
      </p:sp>
      <p:sp>
        <p:nvSpPr>
          <p:cNvPr id="6" name="Espace réservé du numéro de diapositive 3"/>
          <p:cNvSpPr>
            <a:spLocks noGrp="1"/>
          </p:cNvSpPr>
          <p:nvPr>
            <p:ph type="sldNum" sz="quarter" idx="12"/>
          </p:nvPr>
        </p:nvSpPr>
        <p:spPr>
          <a:xfrm>
            <a:off x="8116710" y="4767263"/>
            <a:ext cx="570089" cy="273844"/>
          </a:xfrm>
        </p:spPr>
        <p:txBody>
          <a:bodyPr/>
          <a:lstStyle/>
          <a:p>
            <a:fld id="{2066355A-084C-D24E-9AD2-7E4FC41EA627}" type="slidenum">
              <a:rPr lang="en-US" smtClean="0"/>
              <a:t>7</a:t>
            </a:fld>
            <a:endParaRPr lang="en-US" dirty="0"/>
          </a:p>
        </p:txBody>
      </p:sp>
    </p:spTree>
    <p:extLst>
      <p:ext uri="{BB962C8B-B14F-4D97-AF65-F5344CB8AC3E}">
        <p14:creationId xmlns:p14="http://schemas.microsoft.com/office/powerpoint/2010/main" val="16001479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66598" y="1532668"/>
            <a:ext cx="8133936" cy="3508439"/>
          </a:xfrm>
        </p:spPr>
        <p:txBody>
          <a:bodyPr>
            <a:noAutofit/>
          </a:bodyPr>
          <a:lstStyle/>
          <a:p>
            <a:pPr marL="0" indent="0" algn="just">
              <a:buNone/>
            </a:pPr>
            <a:endParaRPr lang="en-GB" sz="1800" dirty="0">
              <a:solidFill>
                <a:srgbClr val="1A3283"/>
              </a:solidFill>
              <a:ea typeface="Helvetica" charset="0"/>
              <a:cs typeface="Helvetica" charset="0"/>
            </a:endParaRPr>
          </a:p>
          <a:p>
            <a:endParaRPr lang="en-US" altLang="ja-JP" sz="1800" dirty="0" smtClean="0">
              <a:solidFill>
                <a:srgbClr val="1A3283"/>
              </a:solidFill>
              <a:ea typeface="Helvetica" charset="0"/>
              <a:cs typeface="Helvetica" charset="0"/>
            </a:endParaRPr>
          </a:p>
          <a:p>
            <a:endParaRPr lang="en-US" altLang="ja-JP" sz="1800" dirty="0">
              <a:solidFill>
                <a:srgbClr val="1A3283"/>
              </a:solidFill>
              <a:ea typeface="Helvetica" charset="0"/>
              <a:cs typeface="Helvetica" charset="0"/>
            </a:endParaRPr>
          </a:p>
          <a:p>
            <a:endParaRPr lang="en-US" altLang="ja-JP" sz="1800" dirty="0" smtClean="0">
              <a:solidFill>
                <a:srgbClr val="1A3283"/>
              </a:solidFill>
              <a:ea typeface="Helvetica" charset="0"/>
              <a:cs typeface="Helvetica" charset="0"/>
            </a:endParaRPr>
          </a:p>
          <a:p>
            <a:r>
              <a:rPr lang="en-US" altLang="ja-JP" sz="1800" dirty="0" smtClean="0">
                <a:solidFill>
                  <a:srgbClr val="1A3283"/>
                </a:solidFill>
                <a:ea typeface="Helvetica" charset="0"/>
                <a:cs typeface="Helvetica" charset="0"/>
              </a:rPr>
              <a:t>Series </a:t>
            </a:r>
            <a:r>
              <a:rPr lang="en-US" altLang="ja-JP" sz="1800" dirty="0">
                <a:solidFill>
                  <a:srgbClr val="1A3283"/>
                </a:solidFill>
                <a:ea typeface="Helvetica" charset="0"/>
                <a:cs typeface="Helvetica" charset="0"/>
              </a:rPr>
              <a:t>2 = regional</a:t>
            </a:r>
          </a:p>
          <a:p>
            <a:r>
              <a:rPr lang="en-US" altLang="ja-JP" sz="1800" dirty="0">
                <a:solidFill>
                  <a:srgbClr val="1A3283"/>
                </a:solidFill>
                <a:ea typeface="Helvetica" charset="0"/>
                <a:cs typeface="Helvetica" charset="0"/>
              </a:rPr>
              <a:t>Series 3 = </a:t>
            </a:r>
            <a:r>
              <a:rPr lang="en-US" altLang="ja-JP" sz="1800" dirty="0" smtClean="0">
                <a:solidFill>
                  <a:srgbClr val="1A3283"/>
                </a:solidFill>
                <a:ea typeface="Helvetica" charset="0"/>
                <a:cs typeface="Helvetica" charset="0"/>
              </a:rPr>
              <a:t>commercial</a:t>
            </a:r>
            <a:endParaRPr lang="en-US" altLang="ja-JP" sz="1800" dirty="0">
              <a:solidFill>
                <a:srgbClr val="1A3283"/>
              </a:solidFill>
              <a:ea typeface="Helvetica" charset="0"/>
              <a:cs typeface="Helvetica" charset="0"/>
            </a:endParaRPr>
          </a:p>
        </p:txBody>
      </p:sp>
      <p:sp>
        <p:nvSpPr>
          <p:cNvPr id="5" name="Rounded Rectangle 2"/>
          <p:cNvSpPr/>
          <p:nvPr/>
        </p:nvSpPr>
        <p:spPr>
          <a:xfrm>
            <a:off x="1319048" y="934445"/>
            <a:ext cx="6505904" cy="522669"/>
          </a:xfrm>
          <a:prstGeom prst="roundRect">
            <a:avLst/>
          </a:prstGeom>
          <a:solidFill>
            <a:srgbClr val="1A3283"/>
          </a:solidFill>
          <a:ln w="3810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altLang="ja-JP" sz="2400" dirty="0">
                <a:ea typeface="ＭＳ Ｐゴシック" pitchFamily="34" charset="-128"/>
              </a:rPr>
              <a:t>Rail passenger traffic in Sweden</a:t>
            </a:r>
            <a:endParaRPr lang="en-GB" sz="2400" b="1" dirty="0">
              <a:latin typeface="+mj-lt"/>
              <a:ea typeface="Helvetica" charset="0"/>
              <a:cs typeface="Helvetica" charset="0"/>
            </a:endParaRPr>
          </a:p>
        </p:txBody>
      </p:sp>
      <p:sp>
        <p:nvSpPr>
          <p:cNvPr id="6" name="Espace réservé du numéro de diapositive 3"/>
          <p:cNvSpPr>
            <a:spLocks noGrp="1"/>
          </p:cNvSpPr>
          <p:nvPr>
            <p:ph type="sldNum" sz="quarter" idx="12"/>
          </p:nvPr>
        </p:nvSpPr>
        <p:spPr>
          <a:xfrm>
            <a:off x="8116710" y="4767263"/>
            <a:ext cx="570089" cy="273844"/>
          </a:xfrm>
        </p:spPr>
        <p:txBody>
          <a:bodyPr/>
          <a:lstStyle/>
          <a:p>
            <a:fld id="{2066355A-084C-D24E-9AD2-7E4FC41EA627}" type="slidenum">
              <a:rPr lang="en-US" smtClean="0"/>
              <a:t>8</a:t>
            </a:fld>
            <a:endParaRPr lang="en-US" dirty="0"/>
          </a:p>
        </p:txBody>
      </p:sp>
      <p:pic>
        <p:nvPicPr>
          <p:cNvPr id="7" name="Diagram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3897" y="2005013"/>
            <a:ext cx="4591050" cy="276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85209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366598" y="1753815"/>
            <a:ext cx="8133936" cy="3508439"/>
          </a:xfrm>
        </p:spPr>
        <p:txBody>
          <a:bodyPr>
            <a:noAutofit/>
          </a:bodyPr>
          <a:lstStyle/>
          <a:p>
            <a:pPr algn="just"/>
            <a:r>
              <a:rPr lang="en-GB" sz="2300" dirty="0">
                <a:solidFill>
                  <a:srgbClr val="1A3283"/>
                </a:solidFill>
                <a:ea typeface="Helvetica" charset="0"/>
                <a:cs typeface="Helvetica" charset="0"/>
              </a:rPr>
              <a:t>Infrastructure separated from operations (1994)and privatised, (1996). Railtrack bankrupt (2001) and infrastructure returned to government control as Network Rail.</a:t>
            </a:r>
          </a:p>
          <a:p>
            <a:pPr algn="just"/>
            <a:r>
              <a:rPr lang="en-GB" sz="2300" dirty="0">
                <a:solidFill>
                  <a:srgbClr val="1A3283"/>
                </a:solidFill>
                <a:ea typeface="Helvetica" charset="0"/>
                <a:cs typeface="Helvetica" charset="0"/>
              </a:rPr>
              <a:t>No remaining state owned operator – all operations privatised</a:t>
            </a:r>
          </a:p>
          <a:p>
            <a:pPr algn="just"/>
            <a:r>
              <a:rPr lang="en-GB" sz="2300" dirty="0">
                <a:solidFill>
                  <a:srgbClr val="1A3283"/>
                </a:solidFill>
                <a:ea typeface="Helvetica" charset="0"/>
                <a:cs typeface="Helvetica" charset="0"/>
              </a:rPr>
              <a:t>All passenger services franchised, mainly by national government (</a:t>
            </a:r>
            <a:r>
              <a:rPr lang="en-GB" sz="2300" dirty="0" err="1">
                <a:solidFill>
                  <a:srgbClr val="1A3283"/>
                </a:solidFill>
                <a:ea typeface="Helvetica" charset="0"/>
                <a:cs typeface="Helvetica" charset="0"/>
              </a:rPr>
              <a:t>DfT</a:t>
            </a:r>
            <a:r>
              <a:rPr lang="en-GB" sz="2300" dirty="0">
                <a:solidFill>
                  <a:srgbClr val="1A3283"/>
                </a:solidFill>
                <a:ea typeface="Helvetica" charset="0"/>
                <a:cs typeface="Helvetica" charset="0"/>
              </a:rPr>
              <a:t>)(Services in Wales, Scotland, Greater London and Merseyside devolved) </a:t>
            </a:r>
          </a:p>
          <a:p>
            <a:pPr algn="just"/>
            <a:endParaRPr lang="en-GB" sz="1800" dirty="0">
              <a:solidFill>
                <a:srgbClr val="1A3283"/>
              </a:solidFill>
              <a:ea typeface="Helvetica" charset="0"/>
              <a:cs typeface="Helvetica" charset="0"/>
            </a:endParaRPr>
          </a:p>
        </p:txBody>
      </p:sp>
      <p:sp>
        <p:nvSpPr>
          <p:cNvPr id="5" name="Rounded Rectangle 2"/>
          <p:cNvSpPr/>
          <p:nvPr/>
        </p:nvSpPr>
        <p:spPr>
          <a:xfrm>
            <a:off x="1319048" y="934445"/>
            <a:ext cx="6505904" cy="522669"/>
          </a:xfrm>
          <a:prstGeom prst="roundRect">
            <a:avLst/>
          </a:prstGeom>
          <a:solidFill>
            <a:srgbClr val="1A3283"/>
          </a:solidFill>
          <a:ln w="3810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altLang="ja-JP" sz="2400" dirty="0" smtClean="0">
                <a:ea typeface="ＭＳ Ｐゴシック" pitchFamily="34" charset="-128"/>
              </a:rPr>
              <a:t>Britain - I</a:t>
            </a:r>
            <a:endParaRPr lang="en-GB" sz="2400" b="1" dirty="0">
              <a:latin typeface="+mj-lt"/>
              <a:ea typeface="Helvetica" charset="0"/>
              <a:cs typeface="Helvetica" charset="0"/>
            </a:endParaRPr>
          </a:p>
        </p:txBody>
      </p:sp>
      <p:sp>
        <p:nvSpPr>
          <p:cNvPr id="6" name="Espace réservé du numéro de diapositive 3"/>
          <p:cNvSpPr>
            <a:spLocks noGrp="1"/>
          </p:cNvSpPr>
          <p:nvPr>
            <p:ph type="sldNum" sz="quarter" idx="12"/>
          </p:nvPr>
        </p:nvSpPr>
        <p:spPr>
          <a:xfrm>
            <a:off x="8116710" y="4767263"/>
            <a:ext cx="570089" cy="273844"/>
          </a:xfrm>
        </p:spPr>
        <p:txBody>
          <a:bodyPr/>
          <a:lstStyle/>
          <a:p>
            <a:fld id="{2066355A-084C-D24E-9AD2-7E4FC41EA627}" type="slidenum">
              <a:rPr lang="en-US" smtClean="0"/>
              <a:t>9</a:t>
            </a:fld>
            <a:endParaRPr lang="en-US" dirty="0"/>
          </a:p>
        </p:txBody>
      </p:sp>
    </p:spTree>
    <p:extLst>
      <p:ext uri="{BB962C8B-B14F-4D97-AF65-F5344CB8AC3E}">
        <p14:creationId xmlns:p14="http://schemas.microsoft.com/office/powerpoint/2010/main" val="4962217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1_Default Design 1">
    <a:dk1>
      <a:srgbClr val="000005"/>
    </a:dk1>
    <a:lt1>
      <a:srgbClr val="FFFFFF"/>
    </a:lt1>
    <a:dk2>
      <a:srgbClr val="FFFFFF"/>
    </a:dk2>
    <a:lt2>
      <a:srgbClr val="808080"/>
    </a:lt2>
    <a:accent1>
      <a:srgbClr val="00502F"/>
    </a:accent1>
    <a:accent2>
      <a:srgbClr val="C41230"/>
    </a:accent2>
    <a:accent3>
      <a:srgbClr val="FFFFFF"/>
    </a:accent3>
    <a:accent4>
      <a:srgbClr val="000003"/>
    </a:accent4>
    <a:accent5>
      <a:srgbClr val="AAB3AD"/>
    </a:accent5>
    <a:accent6>
      <a:srgbClr val="B10F2A"/>
    </a:accent6>
    <a:hlink>
      <a:srgbClr val="E9E2D3"/>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Modèle par défau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dèle par défau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1_Default Design 1">
    <a:dk1>
      <a:srgbClr val="000005"/>
    </a:dk1>
    <a:lt1>
      <a:srgbClr val="FFFFFF"/>
    </a:lt1>
    <a:dk2>
      <a:srgbClr val="FFFFFF"/>
    </a:dk2>
    <a:lt2>
      <a:srgbClr val="808080"/>
    </a:lt2>
    <a:accent1>
      <a:srgbClr val="00502F"/>
    </a:accent1>
    <a:accent2>
      <a:srgbClr val="C41230"/>
    </a:accent2>
    <a:accent3>
      <a:srgbClr val="FFFFFF"/>
    </a:accent3>
    <a:accent4>
      <a:srgbClr val="000003"/>
    </a:accent4>
    <a:accent5>
      <a:srgbClr val="AAB3AD"/>
    </a:accent5>
    <a:accent6>
      <a:srgbClr val="B10F2A"/>
    </a:accent6>
    <a:hlink>
      <a:srgbClr val="E9E2D3"/>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1_Default Design 1">
    <a:dk1>
      <a:srgbClr val="000005"/>
    </a:dk1>
    <a:lt1>
      <a:srgbClr val="FFFFFF"/>
    </a:lt1>
    <a:dk2>
      <a:srgbClr val="FFFFFF"/>
    </a:dk2>
    <a:lt2>
      <a:srgbClr val="808080"/>
    </a:lt2>
    <a:accent1>
      <a:srgbClr val="00502F"/>
    </a:accent1>
    <a:accent2>
      <a:srgbClr val="C41230"/>
    </a:accent2>
    <a:accent3>
      <a:srgbClr val="FFFFFF"/>
    </a:accent3>
    <a:accent4>
      <a:srgbClr val="000003"/>
    </a:accent4>
    <a:accent5>
      <a:srgbClr val="AAB3AD"/>
    </a:accent5>
    <a:accent6>
      <a:srgbClr val="B10F2A"/>
    </a:accent6>
    <a:hlink>
      <a:srgbClr val="E9E2D3"/>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7B6F2769-7194-4217-93D3-3AF3A4742282}">
  <ds:schemaRefs>
    <ds:schemaRef ds:uri="http://schemas.microsoft.com/office/2006/documentManagement/types"/>
    <ds:schemaRef ds:uri="http://schemas.microsoft.com/office/2006/metadata/properties"/>
    <ds:schemaRef ds:uri="http://purl.org/dc/elements/1.1/"/>
    <ds:schemaRef ds:uri="http://schemas.microsoft.com/office/infopath/2007/PartnerControls"/>
    <ds:schemaRef ds:uri="http://purl.org/dc/terms/"/>
    <ds:schemaRef ds:uri="http://purl.org/dc/dcmitype/"/>
    <ds:schemaRef ds:uri="http://www.w3.org/XML/1998/namespace"/>
    <ds:schemaRef ds:uri="http://schemas.openxmlformats.org/package/2006/metadata/core-properties"/>
    <ds:schemaRef ds:uri="http://schemas.microsoft.com/sharepoint/v3/fields"/>
  </ds:schemaRefs>
</ds:datastoreItem>
</file>

<file path=customXml/itemProps3.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4381</TotalTime>
  <Words>1404</Words>
  <Application>Microsoft Office PowerPoint</Application>
  <PresentationFormat>Affichage à l'écran (16:9)</PresentationFormat>
  <Paragraphs>226</Paragraphs>
  <Slides>31</Slides>
  <Notes>28</Notes>
  <HiddenSlides>0</HiddenSlides>
  <MMClips>0</MMClips>
  <ScaleCrop>false</ScaleCrop>
  <HeadingPairs>
    <vt:vector size="4" baseType="variant">
      <vt:variant>
        <vt:lpstr>Thème</vt:lpstr>
      </vt:variant>
      <vt:variant>
        <vt:i4>1</vt:i4>
      </vt:variant>
      <vt:variant>
        <vt:lpstr>Titres des diapositives</vt:lpstr>
      </vt:variant>
      <vt:variant>
        <vt:i4>31</vt:i4>
      </vt:variant>
    </vt:vector>
  </HeadingPairs>
  <TitlesOfParts>
    <vt:vector size="32" baseType="lpstr">
      <vt:lpstr>Office Theme</vt:lpstr>
      <vt:lpstr>Présentation PowerPoint</vt:lpstr>
      <vt:lpstr>Présentation PowerPoint</vt:lpstr>
      <vt:lpstr>Présentation PowerPoint</vt:lpstr>
      <vt:lpstr>Competition for the market – franchising by competitive tender</vt:lpstr>
      <vt:lpstr>Competition for the market – franchising by competitive tender</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Research2</cp:lastModifiedBy>
  <cp:revision>589</cp:revision>
  <cp:lastPrinted>2015-12-02T15:01:17Z</cp:lastPrinted>
  <dcterms:created xsi:type="dcterms:W3CDTF">2010-04-12T23:12:02Z</dcterms:created>
  <dcterms:modified xsi:type="dcterms:W3CDTF">2017-04-11T10:01:53Z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